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Lst>
  <p:notesMasterIdLst>
    <p:notesMasterId r:id="rId59"/>
  </p:notesMasterIdLst>
  <p:handoutMasterIdLst>
    <p:handoutMasterId r:id="rId60"/>
  </p:handoutMasterIdLst>
  <p:sldIdLst>
    <p:sldId id="661" r:id="rId3"/>
    <p:sldId id="3040" r:id="rId4"/>
    <p:sldId id="806" r:id="rId5"/>
    <p:sldId id="3041" r:id="rId6"/>
    <p:sldId id="3080" r:id="rId7"/>
    <p:sldId id="3081" r:id="rId8"/>
    <p:sldId id="3139" r:id="rId9"/>
    <p:sldId id="3111" r:id="rId10"/>
    <p:sldId id="3112" r:id="rId11"/>
    <p:sldId id="3057" r:id="rId12"/>
    <p:sldId id="3047" r:id="rId13"/>
    <p:sldId id="3083" r:id="rId14"/>
    <p:sldId id="3128" r:id="rId15"/>
    <p:sldId id="786" r:id="rId16"/>
    <p:sldId id="3135" r:id="rId17"/>
    <p:sldId id="788" r:id="rId18"/>
    <p:sldId id="3124" r:id="rId19"/>
    <p:sldId id="3125" r:id="rId20"/>
    <p:sldId id="3048" r:id="rId21"/>
    <p:sldId id="3077" r:id="rId22"/>
    <p:sldId id="3103" r:id="rId23"/>
    <p:sldId id="3106" r:id="rId24"/>
    <p:sldId id="3105" r:id="rId25"/>
    <p:sldId id="3107" r:id="rId26"/>
    <p:sldId id="3108" r:id="rId27"/>
    <p:sldId id="3109" r:id="rId28"/>
    <p:sldId id="3110" r:id="rId29"/>
    <p:sldId id="3113" r:id="rId30"/>
    <p:sldId id="3138" r:id="rId31"/>
    <p:sldId id="3114" r:id="rId32"/>
    <p:sldId id="3126" r:id="rId33"/>
    <p:sldId id="3089" r:id="rId34"/>
    <p:sldId id="3118" r:id="rId35"/>
    <p:sldId id="3134" r:id="rId36"/>
    <p:sldId id="3136" r:id="rId37"/>
    <p:sldId id="3129" r:id="rId38"/>
    <p:sldId id="3130" r:id="rId39"/>
    <p:sldId id="3131" r:id="rId40"/>
    <p:sldId id="3063" r:id="rId41"/>
    <p:sldId id="3062" r:id="rId42"/>
    <p:sldId id="3092" r:id="rId43"/>
    <p:sldId id="3087" r:id="rId44"/>
    <p:sldId id="3093" r:id="rId45"/>
    <p:sldId id="3094" r:id="rId46"/>
    <p:sldId id="3095" r:id="rId47"/>
    <p:sldId id="3096" r:id="rId48"/>
    <p:sldId id="3115" r:id="rId49"/>
    <p:sldId id="3090" r:id="rId50"/>
    <p:sldId id="3053" r:id="rId51"/>
    <p:sldId id="3140" r:id="rId52"/>
    <p:sldId id="3055" r:id="rId53"/>
    <p:sldId id="3116" r:id="rId54"/>
    <p:sldId id="3117" r:id="rId55"/>
    <p:sldId id="3073" r:id="rId56"/>
    <p:sldId id="3058" r:id="rId57"/>
    <p:sldId id="3084" r:id="rId5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A038"/>
    <a:srgbClr val="254061"/>
    <a:srgbClr val="4C5A6A"/>
    <a:srgbClr val="375BF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60783" autoAdjust="0"/>
  </p:normalViewPr>
  <p:slideViewPr>
    <p:cSldViewPr snapToGrid="0" snapToObjects="1">
      <p:cViewPr varScale="1">
        <p:scale>
          <a:sx n="74" d="100"/>
          <a:sy n="74" d="100"/>
        </p:scale>
        <p:origin x="912" y="176"/>
      </p:cViewPr>
      <p:guideLst>
        <p:guide orient="horz" pos="2160"/>
        <p:guide pos="3840"/>
      </p:guideLst>
    </p:cSldViewPr>
  </p:slideViewPr>
  <p:outlineViewPr>
    <p:cViewPr>
      <p:scale>
        <a:sx n="33" d="100"/>
        <a:sy n="33" d="100"/>
      </p:scale>
      <p:origin x="0" y="-15584"/>
    </p:cViewPr>
  </p:outlineViewPr>
  <p:notesTextViewPr>
    <p:cViewPr>
      <p:scale>
        <a:sx n="95" d="100"/>
        <a:sy n="95" d="100"/>
      </p:scale>
      <p:origin x="0" y="0"/>
    </p:cViewPr>
  </p:notesTextViewPr>
  <p:sorterViewPr>
    <p:cViewPr varScale="1">
      <p:scale>
        <a:sx n="1" d="1"/>
        <a:sy n="1" d="1"/>
      </p:scale>
      <p:origin x="0" y="0"/>
    </p:cViewPr>
  </p:sorterViewPr>
  <p:notesViewPr>
    <p:cSldViewPr snapToGrid="0" snapToObjects="1">
      <p:cViewPr varScale="1">
        <p:scale>
          <a:sx n="47" d="100"/>
          <a:sy n="47" d="100"/>
        </p:scale>
        <p:origin x="2100" y="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D:\&#37325;&#35201;&#25991;&#20214;\&#31185;&#30740;\quantization\&#32452;&#20250;&#35762;&#30340;ppt\presentation%20at%20FPGA2019\&#24037;&#20316;&#31807;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71"/>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011714999039801E-2"/>
          <c:y val="2.9373502225265299E-2"/>
          <c:w val="0.6718620715765129"/>
          <c:h val="0.84433569771467043"/>
        </c:manualLayout>
      </c:layout>
      <c:pie3DChart>
        <c:varyColors val="1"/>
        <c:ser>
          <c:idx val="0"/>
          <c:order val="0"/>
          <c:dPt>
            <c:idx val="0"/>
            <c:bubble3D val="0"/>
            <c:explosion val="22"/>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5F5-BF4D-8265-B1707153051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5F5-BF4D-8265-B1707153051D}"/>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5F5-BF4D-8265-B1707153051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5F5-BF4D-8265-B1707153051D}"/>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F5F5-BF4D-8265-B1707153051D}"/>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F5F5-BF4D-8265-B1707153051D}"/>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F5F5-BF4D-8265-B1707153051D}"/>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F5F5-BF4D-8265-B1707153051D}"/>
              </c:ext>
            </c:extLst>
          </c:dPt>
          <c:dLbls>
            <c:dLbl>
              <c:idx val="1"/>
              <c:layout>
                <c:manualLayout>
                  <c:x val="8.9444337750464106E-2"/>
                  <c:y val="-9.0822451541383395E-2"/>
                </c:manualLayout>
              </c:layout>
              <c:tx>
                <c:rich>
                  <a:bodyPr/>
                  <a:lstStyle/>
                  <a:p>
                    <a:fld id="{D27D9953-95FA-5044-B2A8-154F72466B35}" type="VALUE">
                      <a:rPr lang="en-US" b="0" i="0">
                        <a:latin typeface="Georgia Regular" panose="02040502050405020303" pitchFamily="18" charset="0"/>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5F5-BF4D-8265-B1707153051D}"/>
                </c:ext>
              </c:extLst>
            </c:dLbl>
            <c:dLbl>
              <c:idx val="2"/>
              <c:layout>
                <c:manualLayout>
                  <c:x val="0.15688197511896401"/>
                  <c:y val="-2.85104579318891E-2"/>
                </c:manualLayout>
              </c:layout>
              <c:tx>
                <c:rich>
                  <a:bodyPr/>
                  <a:lstStyle/>
                  <a:p>
                    <a:fld id="{E5F5D8A5-1D26-234F-AAC0-AE4B4D61AAE4}" type="VALUE">
                      <a:rPr lang="en-US" b="0" i="0">
                        <a:latin typeface="Georgia Regular" panose="02040502050405020303" pitchFamily="18" charset="0"/>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5F5-BF4D-8265-B1707153051D}"/>
                </c:ext>
              </c:extLst>
            </c:dLbl>
            <c:dLbl>
              <c:idx val="3"/>
              <c:layout>
                <c:manualLayout>
                  <c:x val="0.15620297462817101"/>
                  <c:y val="3.1745814381897899E-2"/>
                </c:manualLayout>
              </c:layout>
              <c:tx>
                <c:rich>
                  <a:bodyPr/>
                  <a:lstStyle/>
                  <a:p>
                    <a:fld id="{E7BDCD7C-13D0-D146-A9DB-F9050A80A65B}" type="VALUE">
                      <a:rPr lang="en-US" b="0" i="0">
                        <a:latin typeface="Georgia Regular" panose="02040502050405020303" pitchFamily="18" charset="0"/>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5F5-BF4D-8265-B1707153051D}"/>
                </c:ext>
              </c:extLst>
            </c:dLbl>
            <c:dLbl>
              <c:idx val="4"/>
              <c:layout>
                <c:manualLayout>
                  <c:x val="5.1202654546230499E-2"/>
                  <c:y val="9.5189188307983105E-2"/>
                </c:manualLayout>
              </c:layout>
              <c:tx>
                <c:rich>
                  <a:bodyPr/>
                  <a:lstStyle/>
                  <a:p>
                    <a:fld id="{49D85EB5-1AAD-7E49-917B-6E0EEB89B98B}" type="VALUE">
                      <a:rPr lang="en-US" b="0" i="0">
                        <a:latin typeface="Georgia Regular" panose="02040502050405020303" pitchFamily="18" charset="0"/>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5F5-BF4D-8265-B1707153051D}"/>
                </c:ext>
              </c:extLst>
            </c:dLbl>
            <c:dLbl>
              <c:idx val="5"/>
              <c:layout>
                <c:manualLayout>
                  <c:x val="-8.4538548535091698E-2"/>
                  <c:y val="9.4703379468870696E-2"/>
                </c:manualLayout>
              </c:layout>
              <c:tx>
                <c:rich>
                  <a:bodyPr/>
                  <a:lstStyle/>
                  <a:p>
                    <a:fld id="{4BC04097-D382-EF45-8517-FC429C262E72}" type="VALUE">
                      <a:rPr lang="en-US" b="0" i="0">
                        <a:latin typeface="Georgia Regular" panose="02040502050405020303" pitchFamily="18" charset="0"/>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5F5-BF4D-8265-B1707153051D}"/>
                </c:ext>
              </c:extLst>
            </c:dLbl>
            <c:dLbl>
              <c:idx val="6"/>
              <c:layout>
                <c:manualLayout>
                  <c:x val="-0.143402044256663"/>
                  <c:y val="9.4703379468870696E-2"/>
                </c:manualLayout>
              </c:layout>
              <c:tx>
                <c:rich>
                  <a:bodyPr/>
                  <a:lstStyle/>
                  <a:p>
                    <a:fld id="{99E8AA94-D487-9F4A-94A9-3007A5AF2B48}" type="VALUE">
                      <a:rPr lang="en-US" b="0" i="0">
                        <a:latin typeface="Georgia Regular" panose="02040502050405020303" pitchFamily="18" charset="0"/>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5F5-BF4D-8265-B1707153051D}"/>
                </c:ext>
              </c:extLst>
            </c:dLbl>
            <c:dLbl>
              <c:idx val="7"/>
              <c:layout>
                <c:manualLayout>
                  <c:x val="-0.28605264280989301"/>
                  <c:y val="5.7443145693744799E-2"/>
                </c:manualLayout>
              </c:layout>
              <c:tx>
                <c:rich>
                  <a:bodyPr/>
                  <a:lstStyle/>
                  <a:p>
                    <a:fld id="{4AD1705D-C29C-FF4A-A0AE-DF85EA4F3F7B}" type="VALUE">
                      <a:rPr lang="en-US" b="0" i="0">
                        <a:latin typeface="Georgia Regular" panose="02040502050405020303" pitchFamily="18" charset="0"/>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F5F5-BF4D-8265-B1707153051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Sheet1!$B$2:$I$2</c:f>
              <c:strCache>
                <c:ptCount val="8"/>
                <c:pt idx="0">
                  <c:v>1x1 conv</c:v>
                </c:pt>
                <c:pt idx="1">
                  <c:v>3x3 conv</c:v>
                </c:pt>
                <c:pt idx="2">
                  <c:v>3x3 DW/s=1</c:v>
                </c:pt>
                <c:pt idx="3">
                  <c:v>3x3 DW/s=2</c:v>
                </c:pt>
                <c:pt idx="4">
                  <c:v>3x3 max-pool</c:v>
                </c:pt>
                <c:pt idx="5">
                  <c:v>GlobalPool</c:v>
                </c:pt>
                <c:pt idx="6">
                  <c:v>shuffle &amp; concat</c:v>
                </c:pt>
                <c:pt idx="7">
                  <c:v>fc</c:v>
                </c:pt>
              </c:strCache>
            </c:strRef>
          </c:cat>
          <c:val>
            <c:numRef>
              <c:f>Sheet1!$B$5:$I$5</c:f>
              <c:numCache>
                <c:formatCode>General</c:formatCode>
                <c:ptCount val="8"/>
                <c:pt idx="0">
                  <c:v>90.6</c:v>
                </c:pt>
                <c:pt idx="1">
                  <c:v>5.54</c:v>
                </c:pt>
                <c:pt idx="2">
                  <c:v>1.84</c:v>
                </c:pt>
                <c:pt idx="3">
                  <c:v>0.81200000000000006</c:v>
                </c:pt>
                <c:pt idx="4">
                  <c:v>0.46200000000000002</c:v>
                </c:pt>
                <c:pt idx="5">
                  <c:v>3.4200000000000001E-2</c:v>
                </c:pt>
                <c:pt idx="6">
                  <c:v>0</c:v>
                </c:pt>
                <c:pt idx="7">
                  <c:v>0.69799999999999995</c:v>
                </c:pt>
              </c:numCache>
            </c:numRef>
          </c:val>
          <c:extLst>
            <c:ext xmlns:c16="http://schemas.microsoft.com/office/drawing/2014/chart" uri="{C3380CC4-5D6E-409C-BE32-E72D297353CC}">
              <c16:uniqueId val="{00000010-F5F5-BF4D-8265-B1707153051D}"/>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64985509804753949"/>
          <c:y val="5.3857044874509999E-2"/>
          <c:w val="0.35014478994229348"/>
          <c:h val="0.94614295512548996"/>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US" dirty="0">
              <a:latin typeface="Georgia Regular" panose="02040502050405020303" pitchFamily="18" charset="0"/>
            </a:endParaRPr>
          </a:p>
        </p:txBody>
      </p:sp>
      <p:sp>
        <p:nvSpPr>
          <p:cNvPr id="3" name="Date Placeholder 2"/>
          <p:cNvSpPr>
            <a:spLocks noGrp="1"/>
          </p:cNvSpPr>
          <p:nvPr>
            <p:ph type="dt" sz="quarter" idx="1"/>
          </p:nvPr>
        </p:nvSpPr>
        <p:spPr>
          <a:xfrm>
            <a:off x="3970939" y="0"/>
            <a:ext cx="3037840" cy="464820"/>
          </a:xfrm>
          <a:prstGeom prst="rect">
            <a:avLst/>
          </a:prstGeom>
        </p:spPr>
        <p:txBody>
          <a:bodyPr vert="horz" lIns="92446" tIns="46223" rIns="92446" bIns="46223" rtlCol="0"/>
          <a:lstStyle>
            <a:lvl1pPr algn="r">
              <a:defRPr sz="1200"/>
            </a:lvl1pPr>
          </a:lstStyle>
          <a:p>
            <a:fld id="{054D1C16-17B8-1F4E-A13A-D28844EC33B9}" type="datetime1">
              <a:rPr lang="en-US" smtClean="0">
                <a:latin typeface="Georgia Regular" panose="02040502050405020303" pitchFamily="18" charset="0"/>
              </a:rPr>
              <a:t>2/27/19</a:t>
            </a:fld>
            <a:endParaRPr lang="en-US" dirty="0">
              <a:latin typeface="Georgia Regular" panose="02040502050405020303" pitchFamily="18" charset="0"/>
            </a:endParaRPr>
          </a:p>
        </p:txBody>
      </p:sp>
      <p:sp>
        <p:nvSpPr>
          <p:cNvPr id="4" name="Footer Placeholder 3"/>
          <p:cNvSpPr>
            <a:spLocks noGrp="1"/>
          </p:cNvSpPr>
          <p:nvPr>
            <p:ph type="ftr" sz="quarter" idx="2"/>
          </p:nvPr>
        </p:nvSpPr>
        <p:spPr>
          <a:xfrm>
            <a:off x="1" y="8829967"/>
            <a:ext cx="3037840" cy="464820"/>
          </a:xfrm>
          <a:prstGeom prst="rect">
            <a:avLst/>
          </a:prstGeom>
        </p:spPr>
        <p:txBody>
          <a:bodyPr vert="horz" lIns="92446" tIns="46223" rIns="92446" bIns="46223" rtlCol="0" anchor="b"/>
          <a:lstStyle>
            <a:lvl1pPr algn="l">
              <a:defRPr sz="1200"/>
            </a:lvl1pPr>
          </a:lstStyle>
          <a:p>
            <a:endParaRPr lang="en-US" dirty="0">
              <a:latin typeface="Georgia Regular" panose="02040502050405020303" pitchFamily="18" charset="0"/>
            </a:endParaRPr>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2446" tIns="46223" rIns="92446" bIns="46223" rtlCol="0" anchor="b"/>
          <a:lstStyle>
            <a:lvl1pPr algn="r">
              <a:defRPr sz="1200"/>
            </a:lvl1pPr>
          </a:lstStyle>
          <a:p>
            <a:fld id="{F038A6F5-7CF0-3749-9FC8-4979482E52F5}" type="slidenum">
              <a:rPr lang="en-US" smtClean="0">
                <a:latin typeface="Georgia Regular" panose="02040502050405020303" pitchFamily="18" charset="0"/>
              </a:rPr>
              <a:t>‹#›</a:t>
            </a:fld>
            <a:endParaRPr lang="en-US" dirty="0">
              <a:latin typeface="Georgia Regular" panose="02040502050405020303" pitchFamily="18" charset="0"/>
            </a:endParaRPr>
          </a:p>
        </p:txBody>
      </p:sp>
    </p:spTree>
    <p:extLst>
      <p:ext uri="{BB962C8B-B14F-4D97-AF65-F5344CB8AC3E}">
        <p14:creationId xmlns:p14="http://schemas.microsoft.com/office/powerpoint/2010/main" val="396665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b="0" i="0">
                <a:latin typeface="Georgia Regular" panose="02040502050405020303" pitchFamily="18" charset="0"/>
              </a:defRPr>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2446" tIns="46223" rIns="92446" bIns="46223" rtlCol="0"/>
          <a:lstStyle>
            <a:lvl1pPr algn="r">
              <a:defRPr sz="1200" b="0" i="0">
                <a:latin typeface="Georgia Regular" panose="02040502050405020303" pitchFamily="18" charset="0"/>
              </a:defRPr>
            </a:lvl1pPr>
          </a:lstStyle>
          <a:p>
            <a:fld id="{FEEF2A89-89EE-784A-989E-5E0269AEFC66}" type="datetime1">
              <a:rPr lang="en-US" smtClean="0"/>
              <a:pPr/>
              <a:t>2/27/19</a:t>
            </a:fld>
            <a:endParaRPr lang="en-US" dirty="0"/>
          </a:p>
        </p:txBody>
      </p:sp>
      <p:sp>
        <p:nvSpPr>
          <p:cNvPr id="4" name="Slide Image Placeholder 3"/>
          <p:cNvSpPr>
            <a:spLocks noGrp="1" noRot="1" noChangeAspect="1"/>
          </p:cNvSpPr>
          <p:nvPr>
            <p:ph type="sldImg" idx="2"/>
          </p:nvPr>
        </p:nvSpPr>
        <p:spPr>
          <a:xfrm>
            <a:off x="406400" y="696913"/>
            <a:ext cx="6199188"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2446" tIns="46223" rIns="92446" bIns="46223" rtlCol="0" anchor="b"/>
          <a:lstStyle>
            <a:lvl1pPr algn="l">
              <a:defRPr sz="1200" b="0" i="0">
                <a:latin typeface="Georgia Regular" panose="02040502050405020303" pitchFamily="18" charset="0"/>
              </a:defRPr>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446" tIns="46223" rIns="92446" bIns="46223" rtlCol="0" anchor="b"/>
          <a:lstStyle>
            <a:lvl1pPr algn="r">
              <a:defRPr sz="1200" b="0" i="0">
                <a:latin typeface="Georgia Regular" panose="02040502050405020303" pitchFamily="18" charset="0"/>
              </a:defRPr>
            </a:lvl1pPr>
          </a:lstStyle>
          <a:p>
            <a:fld id="{CA8C8996-0E41-CA40-BE21-F53B2D5601D9}" type="slidenum">
              <a:rPr lang="en-US" smtClean="0"/>
              <a:pPr/>
              <a:t>‹#›</a:t>
            </a:fld>
            <a:endParaRPr lang="en-US" dirty="0"/>
          </a:p>
        </p:txBody>
      </p:sp>
    </p:spTree>
    <p:extLst>
      <p:ext uri="{BB962C8B-B14F-4D97-AF65-F5344CB8AC3E}">
        <p14:creationId xmlns:p14="http://schemas.microsoft.com/office/powerpoint/2010/main" val="11159219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Georgia Regular" panose="02040502050405020303" pitchFamily="18" charset="0"/>
        <a:ea typeface="+mn-ea"/>
        <a:cs typeface="+mn-cs"/>
      </a:defRPr>
    </a:lvl1pPr>
    <a:lvl2pPr marL="457200" algn="l" defTabSz="457200" rtl="0" eaLnBrk="1" latinLnBrk="0" hangingPunct="1">
      <a:defRPr sz="1200" b="0" i="0" kern="1200">
        <a:solidFill>
          <a:schemeClr val="tx1"/>
        </a:solidFill>
        <a:latin typeface="Georgia Regular" panose="02040502050405020303" pitchFamily="18" charset="0"/>
        <a:ea typeface="+mn-ea"/>
        <a:cs typeface="+mn-cs"/>
      </a:defRPr>
    </a:lvl2pPr>
    <a:lvl3pPr marL="914400" algn="l" defTabSz="457200" rtl="0" eaLnBrk="1" latinLnBrk="0" hangingPunct="1">
      <a:defRPr sz="1200" b="0" i="0" kern="1200">
        <a:solidFill>
          <a:schemeClr val="tx1"/>
        </a:solidFill>
        <a:latin typeface="Georgia Regular" panose="02040502050405020303" pitchFamily="18" charset="0"/>
        <a:ea typeface="+mn-ea"/>
        <a:cs typeface="+mn-cs"/>
      </a:defRPr>
    </a:lvl3pPr>
    <a:lvl4pPr marL="1371600" algn="l" defTabSz="457200" rtl="0" eaLnBrk="1" latinLnBrk="0" hangingPunct="1">
      <a:defRPr sz="1200" b="0" i="0" kern="1200">
        <a:solidFill>
          <a:schemeClr val="tx1"/>
        </a:solidFill>
        <a:latin typeface="Georgia Regular" panose="02040502050405020303" pitchFamily="18" charset="0"/>
        <a:ea typeface="+mn-ea"/>
        <a:cs typeface="+mn-cs"/>
      </a:defRPr>
    </a:lvl4pPr>
    <a:lvl5pPr marL="1828800" algn="l" defTabSz="457200" rtl="0" eaLnBrk="1" latinLnBrk="0" hangingPunct="1">
      <a:defRPr sz="1200" b="0" i="0" kern="1200">
        <a:solidFill>
          <a:schemeClr val="tx1"/>
        </a:solidFill>
        <a:latin typeface="Georgia Regular" panose="02040502050405020303" pitchFamily="18"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Georgia Regular" panose="02040502050405020303" pitchFamily="18" charset="0"/>
                <a:ea typeface="+mn-ea"/>
                <a:cs typeface="+mn-cs"/>
              </a:rPr>
              <a:t>Unfortunately the first author </a:t>
            </a:r>
            <a:r>
              <a:rPr lang="en-US" sz="1200" b="1" i="0" u="none" strike="noStrike" kern="1200" dirty="0" err="1">
                <a:solidFill>
                  <a:schemeClr val="tx1"/>
                </a:solidFill>
                <a:effectLst/>
                <a:latin typeface="Georgia Regular" panose="02040502050405020303" pitchFamily="18" charset="0"/>
                <a:ea typeface="+mn-ea"/>
                <a:cs typeface="+mn-cs"/>
              </a:rPr>
              <a:t>yifan</a:t>
            </a:r>
            <a:r>
              <a:rPr lang="en-US" sz="1200" b="1" i="0" u="none" strike="noStrike" kern="1200" dirty="0">
                <a:solidFill>
                  <a:schemeClr val="tx1"/>
                </a:solidFill>
                <a:effectLst/>
                <a:latin typeface="Georgia Regular" panose="02040502050405020303" pitchFamily="18" charset="0"/>
                <a:ea typeface="+mn-ea"/>
                <a:cs typeface="+mn-cs"/>
              </a:rPr>
              <a:t> cannot be here today due to visa issues.  I’m </a:t>
            </a:r>
            <a:r>
              <a:rPr lang="en-US" sz="1200" b="1" i="0" u="none" strike="noStrike" kern="1200" dirty="0" err="1">
                <a:solidFill>
                  <a:schemeClr val="tx1"/>
                </a:solidFill>
                <a:effectLst/>
                <a:latin typeface="Georgia Regular" panose="02040502050405020303" pitchFamily="18" charset="0"/>
                <a:ea typeface="+mn-ea"/>
                <a:cs typeface="+mn-cs"/>
              </a:rPr>
              <a:t>Qijing</a:t>
            </a:r>
            <a:r>
              <a:rPr lang="en-US" sz="1200" b="1" i="0" u="none" strike="noStrike" kern="1200" dirty="0">
                <a:solidFill>
                  <a:schemeClr val="tx1"/>
                </a:solidFill>
                <a:effectLst/>
                <a:latin typeface="Georgia Regular" panose="02040502050405020303" pitchFamily="18" charset="0"/>
                <a:ea typeface="+mn-ea"/>
                <a:cs typeface="+mn-cs"/>
              </a:rPr>
              <a:t> Huang from UC Berkeley. I’m here to present the work: </a:t>
            </a:r>
            <a:br>
              <a:rPr lang="en-US" dirty="0"/>
            </a:br>
            <a:r>
              <a:rPr lang="en-US" sz="1200" b="1" dirty="0" err="1">
                <a:solidFill>
                  <a:schemeClr val="accent1">
                    <a:lumMod val="50000"/>
                  </a:schemeClr>
                </a:solidFill>
                <a:latin typeface="等线" panose="02010600030101010101" pitchFamily="2" charset="-122"/>
                <a:ea typeface="等线" panose="02010600030101010101" pitchFamily="2" charset="-122"/>
              </a:rPr>
              <a:t>Synetgy</a:t>
            </a:r>
            <a:r>
              <a:rPr lang="en-US" sz="1200" b="1" dirty="0">
                <a:solidFill>
                  <a:schemeClr val="accent1">
                    <a:lumMod val="50000"/>
                  </a:schemeClr>
                </a:solidFill>
                <a:latin typeface="等线" panose="02010600030101010101" pitchFamily="2" charset="-122"/>
                <a:ea typeface="等线" panose="02010600030101010101" pitchFamily="2" charset="-122"/>
              </a:rPr>
              <a:t>: Algorithm-hardware Co-design for </a:t>
            </a:r>
            <a:r>
              <a:rPr lang="en-US" sz="1200" b="1" dirty="0" err="1">
                <a:solidFill>
                  <a:schemeClr val="accent1">
                    <a:lumMod val="50000"/>
                  </a:schemeClr>
                </a:solidFill>
                <a:latin typeface="等线" panose="02010600030101010101" pitchFamily="2" charset="-122"/>
                <a:ea typeface="等线" panose="02010600030101010101" pitchFamily="2" charset="-122"/>
              </a:rPr>
              <a:t>ConvNet</a:t>
            </a:r>
            <a:r>
              <a:rPr lang="en-US" sz="1200" b="1" dirty="0">
                <a:solidFill>
                  <a:schemeClr val="accent1">
                    <a:lumMod val="50000"/>
                  </a:schemeClr>
                </a:solidFill>
                <a:latin typeface="等线" panose="02010600030101010101" pitchFamily="2" charset="-122"/>
                <a:ea typeface="等线" panose="02010600030101010101" pitchFamily="2" charset="-122"/>
              </a:rPr>
              <a:t> Accelerators on Embedded FPGAs</a:t>
            </a:r>
          </a:p>
          <a:p>
            <a:endParaRPr lang="en-US" dirty="0"/>
          </a:p>
        </p:txBody>
      </p:sp>
      <p:sp>
        <p:nvSpPr>
          <p:cNvPr id="4" name="Slide Number Placeholder 3"/>
          <p:cNvSpPr>
            <a:spLocks noGrp="1"/>
          </p:cNvSpPr>
          <p:nvPr>
            <p:ph type="sldNum" sz="quarter" idx="10"/>
          </p:nvPr>
        </p:nvSpPr>
        <p:spPr/>
        <p:txBody>
          <a:bodyPr/>
          <a:lstStyle/>
          <a:p>
            <a:fld id="{CA8C8996-0E41-CA40-BE21-F53B2D5601D9}" type="slidenum">
              <a:rPr lang="en-US" smtClean="0"/>
              <a:t>1</a:t>
            </a:fld>
            <a:endParaRPr lang="en-US"/>
          </a:p>
        </p:txBody>
      </p:sp>
    </p:spTree>
    <p:extLst>
      <p:ext uri="{BB962C8B-B14F-4D97-AF65-F5344CB8AC3E}">
        <p14:creationId xmlns:p14="http://schemas.microsoft.com/office/powerpoint/2010/main" val="4076637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We came up with three different design strategies: First, use efficient </a:t>
            </a:r>
            <a:r>
              <a:rPr lang="en-US" sz="1200" b="0" i="0" u="none" strike="noStrike" kern="1200" dirty="0" err="1">
                <a:solidFill>
                  <a:schemeClr val="tx1"/>
                </a:solidFill>
                <a:effectLst/>
                <a:latin typeface="Georgia Regular" panose="02040502050405020303" pitchFamily="18" charset="0"/>
                <a:ea typeface="+mn-ea"/>
                <a:cs typeface="+mn-cs"/>
              </a:rPr>
              <a:t>ConvNet</a:t>
            </a:r>
            <a:r>
              <a:rPr lang="en-US" sz="1200" b="0" i="0" u="none" strike="noStrike" kern="1200" dirty="0">
                <a:solidFill>
                  <a:schemeClr val="tx1"/>
                </a:solidFill>
                <a:effectLst/>
                <a:latin typeface="Georgia Regular" panose="02040502050405020303" pitchFamily="18" charset="0"/>
                <a:ea typeface="+mn-ea"/>
                <a:cs typeface="+mn-cs"/>
              </a:rPr>
              <a:t> Model,  second, simplify the operator set and lastly we try to perform quantization the efficient network</a:t>
            </a:r>
            <a:endParaRPr lang="en-US" altLang="zh-CN" dirty="0"/>
          </a:p>
        </p:txBody>
      </p:sp>
      <p:sp>
        <p:nvSpPr>
          <p:cNvPr id="4" name="灯片编号占位符 3"/>
          <p:cNvSpPr>
            <a:spLocks noGrp="1"/>
          </p:cNvSpPr>
          <p:nvPr>
            <p:ph type="sldNum" sz="quarter" idx="10"/>
          </p:nvPr>
        </p:nvSpPr>
        <p:spPr/>
        <p:txBody>
          <a:bodyPr/>
          <a:lstStyle/>
          <a:p>
            <a:fld id="{CA8C8996-0E41-CA40-BE21-F53B2D5601D9}" type="slidenum">
              <a:rPr lang="en-US" smtClean="0"/>
              <a:t>10</a:t>
            </a:fld>
            <a:endParaRPr lang="en-US"/>
          </a:p>
        </p:txBody>
      </p:sp>
    </p:spTree>
    <p:extLst>
      <p:ext uri="{BB962C8B-B14F-4D97-AF65-F5344CB8AC3E}">
        <p14:creationId xmlns:p14="http://schemas.microsoft.com/office/powerpoint/2010/main" val="706599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For strategy 1, we picked </a:t>
            </a:r>
            <a:r>
              <a:rPr lang="en-US" sz="1200" b="0" i="0" u="none" strike="noStrike" kern="1200" dirty="0" err="1">
                <a:solidFill>
                  <a:schemeClr val="tx1"/>
                </a:solidFill>
                <a:effectLst/>
                <a:latin typeface="Georgia Regular" panose="02040502050405020303" pitchFamily="18" charset="0"/>
                <a:ea typeface="+mn-ea"/>
                <a:cs typeface="+mn-cs"/>
              </a:rPr>
              <a:t>ShuffleNet</a:t>
            </a:r>
            <a:r>
              <a:rPr lang="en-US" sz="1200" b="0" i="0" u="none" strike="noStrike" kern="1200" dirty="0">
                <a:solidFill>
                  <a:schemeClr val="tx1"/>
                </a:solidFill>
                <a:effectLst/>
                <a:latin typeface="Georgia Regular" panose="02040502050405020303" pitchFamily="18" charset="0"/>
                <a:ea typeface="+mn-ea"/>
                <a:cs typeface="+mn-cs"/>
              </a:rPr>
              <a:t> V2 1x as our starting point. </a:t>
            </a:r>
            <a:endParaRPr lang="en-US" b="0" dirty="0">
              <a:effectLst/>
            </a:endParaRPr>
          </a:p>
          <a:p>
            <a:r>
              <a:rPr lang="en-US" sz="1200" b="0" i="0" u="none" strike="noStrike" kern="1200" dirty="0">
                <a:solidFill>
                  <a:schemeClr val="tx1"/>
                </a:solidFill>
                <a:effectLst/>
                <a:latin typeface="Georgia Regular" panose="02040502050405020303" pitchFamily="18" charset="0"/>
                <a:ea typeface="+mn-ea"/>
                <a:cs typeface="+mn-cs"/>
              </a:rPr>
              <a:t>Compared to VGG16, </a:t>
            </a:r>
            <a:r>
              <a:rPr lang="en-US" sz="1200" b="0" i="0" u="none" strike="noStrike" kern="1200" dirty="0" err="1">
                <a:solidFill>
                  <a:schemeClr val="tx1"/>
                </a:solidFill>
                <a:effectLst/>
                <a:latin typeface="Georgia Regular" panose="02040502050405020303" pitchFamily="18" charset="0"/>
                <a:ea typeface="+mn-ea"/>
                <a:cs typeface="+mn-cs"/>
              </a:rPr>
              <a:t>ShuffleNet</a:t>
            </a:r>
            <a:r>
              <a:rPr lang="en-US" sz="1200" b="0" i="0" u="none" strike="noStrike" kern="1200" dirty="0">
                <a:solidFill>
                  <a:schemeClr val="tx1"/>
                </a:solidFill>
                <a:effectLst/>
                <a:latin typeface="Georgia Regular" panose="02040502050405020303" pitchFamily="18" charset="0"/>
                <a:ea typeface="+mn-ea"/>
                <a:cs typeface="+mn-cs"/>
              </a:rPr>
              <a:t> V2 is an very efficient model </a:t>
            </a:r>
          </a:p>
          <a:p>
            <a:r>
              <a:rPr lang="en-US" sz="1200" b="0" i="0" u="none" strike="noStrike" kern="1200" dirty="0">
                <a:solidFill>
                  <a:schemeClr val="tx1"/>
                </a:solidFill>
                <a:effectLst/>
                <a:latin typeface="Georgia Regular" panose="02040502050405020303" pitchFamily="18" charset="0"/>
                <a:ea typeface="+mn-ea"/>
                <a:cs typeface="+mn-cs"/>
              </a:rPr>
              <a:t>with 65x fewer operations and 48x fewer parameters. </a:t>
            </a:r>
          </a:p>
          <a:p>
            <a:r>
              <a:rPr lang="en-US" sz="1200" b="0" i="0" u="none" strike="noStrike" kern="1200" dirty="0">
                <a:solidFill>
                  <a:schemeClr val="tx1"/>
                </a:solidFill>
                <a:effectLst/>
                <a:latin typeface="Georgia Regular" panose="02040502050405020303" pitchFamily="18" charset="0"/>
                <a:ea typeface="+mn-ea"/>
                <a:cs typeface="+mn-cs"/>
              </a:rPr>
              <a:t>But its accuracy is very close to VGG16. </a:t>
            </a:r>
            <a:br>
              <a:rPr lang="en-US" dirty="0"/>
            </a:br>
            <a:r>
              <a:rPr lang="en-US" dirty="0"/>
              <a:t>The figure on the left shows the basic builds blocks of shufflenetv2.  </a:t>
            </a:r>
          </a:p>
          <a:p>
            <a:endParaRPr lang="zh-CN" altLang="en-US" dirty="0"/>
          </a:p>
          <a:p>
            <a:r>
              <a:rPr lang="en-US" dirty="0"/>
              <a:t>We see it is mainly composed of 1x1 conv and </a:t>
            </a:r>
            <a:r>
              <a:rPr lang="en-US" dirty="0" err="1"/>
              <a:t>dw</a:t>
            </a:r>
            <a:r>
              <a:rPr lang="en-US" dirty="0"/>
              <a:t> 3x3 conv instead of full 3x3 conv.</a:t>
            </a:r>
          </a:p>
          <a:p>
            <a:r>
              <a:rPr lang="en-US" dirty="0"/>
              <a:t>And it uses </a:t>
            </a:r>
            <a:r>
              <a:rPr lang="en-US" dirty="0" err="1"/>
              <a:t>catcatention</a:t>
            </a:r>
            <a:r>
              <a:rPr lang="en-US" dirty="0"/>
              <a:t> instead addition for the skip connection. </a:t>
            </a:r>
          </a:p>
          <a:p>
            <a:endParaRPr lang="en-US" dirty="0"/>
          </a:p>
          <a:p>
            <a:r>
              <a:rPr lang="en-US" dirty="0"/>
              <a:t>These are theirs trick to reduce the total computation by an order of magnitude. </a:t>
            </a:r>
          </a:p>
          <a:p>
            <a:r>
              <a:rPr lang="en-US" dirty="0"/>
              <a:t>So now we have an efficient </a:t>
            </a:r>
            <a:r>
              <a:rPr lang="en-US" dirty="0" err="1"/>
              <a:t>hw</a:t>
            </a:r>
            <a:r>
              <a:rPr lang="en-US" dirty="0"/>
              <a:t> to start with, </a:t>
            </a:r>
          </a:p>
          <a:p>
            <a:r>
              <a:rPr lang="en-US" dirty="0"/>
              <a:t>So we wonder if we can further improve this. </a:t>
            </a:r>
          </a:p>
          <a:p>
            <a:endParaRPr 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11</a:t>
            </a:fld>
            <a:endParaRPr lang="en-US"/>
          </a:p>
        </p:txBody>
      </p:sp>
    </p:spTree>
    <p:extLst>
      <p:ext uri="{BB962C8B-B14F-4D97-AF65-F5344CB8AC3E}">
        <p14:creationId xmlns:p14="http://schemas.microsoft.com/office/powerpoint/2010/main" val="1612190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t>
            </a:r>
          </a:p>
          <a:p>
            <a:pPr marL="228600" indent="-228600">
              <a:buAutoNum type="arabicPeriod"/>
            </a:pPr>
            <a:r>
              <a:rPr lang="en-US" dirty="0"/>
              <a:t>Add macro architecture </a:t>
            </a:r>
          </a:p>
          <a:p>
            <a:pPr marL="228600" indent="-228600">
              <a:buAutoNum type="arabicPeriod"/>
            </a:pPr>
            <a:r>
              <a:rPr lang="en-US" dirty="0"/>
              <a:t>Add micro architecture cells</a:t>
            </a:r>
          </a:p>
          <a:p>
            <a:pPr marL="228600" indent="-228600">
              <a:buAutoNum type="arabicPeriod"/>
            </a:pPr>
            <a:r>
              <a:rPr lang="en-US" dirty="0"/>
              <a:t>What is not HW-friendly? Followed by our network design </a:t>
            </a:r>
          </a:p>
          <a:p>
            <a:pPr marL="228600" indent="-228600">
              <a:buAutoNum type="arabicPeriod"/>
            </a:pPr>
            <a:r>
              <a:rPr lang="en-US" dirty="0"/>
              <a:t>Add anime of </a:t>
            </a:r>
            <a:r>
              <a:rPr lang="en-US" dirty="0" err="1"/>
              <a:t>concat</a:t>
            </a:r>
            <a:r>
              <a:rPr lang="en-US" dirty="0"/>
              <a:t> operations </a:t>
            </a:r>
          </a:p>
          <a:p>
            <a:pPr marL="685800" lvl="1" indent="-228600">
              <a:buAutoNum type="arabicPeriod"/>
            </a:pPr>
            <a:r>
              <a:rPr lang="en-US" dirty="0"/>
              <a:t>Explain why additive skip connection is necessary? </a:t>
            </a:r>
          </a:p>
          <a:p>
            <a:pPr marL="685800" lvl="1" indent="-228600">
              <a:buAutoNum type="arabicPeriod"/>
            </a:pPr>
            <a:r>
              <a:rPr lang="en-US" dirty="0" err="1"/>
              <a:t>Concat</a:t>
            </a:r>
            <a:r>
              <a:rPr lang="en-US" dirty="0"/>
              <a:t> achieves similar </a:t>
            </a:r>
            <a:r>
              <a:rPr lang="en-US" dirty="0" err="1"/>
              <a:t>func</a:t>
            </a:r>
            <a:r>
              <a:rPr lang="en-US" dirty="0"/>
              <a:t> but more </a:t>
            </a:r>
            <a:r>
              <a:rPr lang="en-US" dirty="0" err="1"/>
              <a:t>hw</a:t>
            </a:r>
            <a:r>
              <a:rPr lang="en-US" dirty="0"/>
              <a:t> friendly </a:t>
            </a:r>
          </a:p>
          <a:p>
            <a:pPr marL="228600" lvl="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t>12</a:t>
            </a:fld>
            <a:endParaRPr lang="en-US"/>
          </a:p>
        </p:txBody>
      </p:sp>
    </p:spTree>
    <p:extLst>
      <p:ext uri="{BB962C8B-B14F-4D97-AF65-F5344CB8AC3E}">
        <p14:creationId xmlns:p14="http://schemas.microsoft.com/office/powerpoint/2010/main" val="862821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Here comes our second strategy. As we see from the pie chart, 90% of operations performed in </a:t>
            </a:r>
            <a:r>
              <a:rPr lang="en-US" sz="1200" b="0" i="0" u="none" strike="noStrike" kern="1200" dirty="0" err="1">
                <a:solidFill>
                  <a:schemeClr val="tx1"/>
                </a:solidFill>
                <a:effectLst/>
                <a:latin typeface="Georgia Regular" panose="02040502050405020303" pitchFamily="18" charset="0"/>
                <a:ea typeface="+mn-ea"/>
                <a:cs typeface="+mn-cs"/>
              </a:rPr>
              <a:t>ShuffleNet</a:t>
            </a:r>
            <a:r>
              <a:rPr lang="en-US" sz="1200" b="0" i="0" u="none" strike="noStrike" kern="1200" dirty="0">
                <a:solidFill>
                  <a:schemeClr val="tx1"/>
                </a:solidFill>
                <a:effectLst/>
                <a:latin typeface="Georgia Regular" panose="02040502050405020303" pitchFamily="18" charset="0"/>
                <a:ea typeface="+mn-ea"/>
                <a:cs typeface="+mn-cs"/>
              </a:rPr>
              <a:t> V2 are 1x1 conv. The other types of operators only take up 10% of the total ops. Since it is tricky to efficiently support all the operators and we don’t want to waste resources to support the operator that are barely used, so we wonder if we can reduce the types of operators? And if we can replace them with more </a:t>
            </a:r>
            <a:r>
              <a:rPr lang="en-US" sz="1200" b="0" i="0" u="none" strike="noStrike" kern="1200" dirty="0" err="1">
                <a:solidFill>
                  <a:schemeClr val="tx1"/>
                </a:solidFill>
                <a:effectLst/>
                <a:latin typeface="Georgia Regular" panose="02040502050405020303" pitchFamily="18" charset="0"/>
                <a:ea typeface="+mn-ea"/>
                <a:cs typeface="+mn-cs"/>
              </a:rPr>
              <a:t>hw</a:t>
            </a:r>
            <a:r>
              <a:rPr lang="en-US" sz="1200" b="0" i="0" u="none" strike="noStrike" kern="1200" dirty="0">
                <a:solidFill>
                  <a:schemeClr val="tx1"/>
                </a:solidFill>
                <a:effectLst/>
                <a:latin typeface="Georgia Regular" panose="02040502050405020303" pitchFamily="18" charset="0"/>
                <a:ea typeface="+mn-ea"/>
                <a:cs typeface="+mn-cs"/>
              </a:rPr>
              <a:t> friendly operators. </a:t>
            </a: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13</a:t>
            </a:fld>
            <a:endParaRPr lang="en-US" dirty="0"/>
          </a:p>
        </p:txBody>
      </p:sp>
    </p:spTree>
    <p:extLst>
      <p:ext uri="{BB962C8B-B14F-4D97-AF65-F5344CB8AC3E}">
        <p14:creationId xmlns:p14="http://schemas.microsoft.com/office/powerpoint/2010/main" val="4113690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First, let’s look at 3x3 conv and 3x3 </a:t>
            </a:r>
            <a:r>
              <a:rPr lang="en-US" sz="1200" b="0" i="0" u="none" strike="noStrike" kern="1200" dirty="0" err="1">
                <a:solidFill>
                  <a:schemeClr val="tx1"/>
                </a:solidFill>
                <a:effectLst/>
                <a:latin typeface="Georgia Regular" panose="02040502050405020303" pitchFamily="18" charset="0"/>
                <a:ea typeface="+mn-ea"/>
                <a:cs typeface="+mn-cs"/>
              </a:rPr>
              <a:t>dw</a:t>
            </a:r>
            <a:r>
              <a:rPr lang="en-US" sz="1200" b="0" i="0" u="none" strike="noStrike" kern="1200" dirty="0">
                <a:solidFill>
                  <a:schemeClr val="tx1"/>
                </a:solidFill>
                <a:effectLst/>
                <a:latin typeface="Georgia Regular" panose="02040502050405020303" pitchFamily="18" charset="0"/>
                <a:ea typeface="+mn-ea"/>
                <a:cs typeface="+mn-cs"/>
              </a:rPr>
              <a:t> conv  </a:t>
            </a:r>
          </a:p>
          <a:p>
            <a:r>
              <a:rPr lang="en-US" sz="1200" b="0" i="0" u="none" strike="noStrike" kern="1200" dirty="0">
                <a:solidFill>
                  <a:schemeClr val="tx1"/>
                </a:solidFill>
                <a:effectLst/>
                <a:latin typeface="Georgia Regular" panose="02040502050405020303" pitchFamily="18" charset="0"/>
                <a:ea typeface="+mn-ea"/>
                <a:cs typeface="+mn-cs"/>
              </a:rPr>
              <a:t>Can we imagine a convolutional neural network without 3x3</a:t>
            </a:r>
          </a:p>
          <a:p>
            <a:r>
              <a:rPr lang="en-US" sz="1200" b="0" i="0" u="none" strike="noStrike" kern="1200" dirty="0">
                <a:solidFill>
                  <a:schemeClr val="tx1"/>
                </a:solidFill>
                <a:effectLst/>
                <a:latin typeface="Georgia Regular" panose="02040502050405020303" pitchFamily="18" charset="0"/>
                <a:ea typeface="+mn-ea"/>
                <a:cs typeface="+mn-cs"/>
              </a:rPr>
              <a:t>It is a pretty crazy </a:t>
            </a:r>
            <a:r>
              <a:rPr lang="en-US" sz="1200" b="0" i="0" u="none" strike="noStrike" kern="1200" dirty="0" err="1">
                <a:solidFill>
                  <a:schemeClr val="tx1"/>
                </a:solidFill>
                <a:effectLst/>
                <a:latin typeface="Georgia Regular" panose="02040502050405020303" pitchFamily="18" charset="0"/>
                <a:ea typeface="+mn-ea"/>
                <a:cs typeface="+mn-cs"/>
              </a:rPr>
              <a:t>idea..right</a:t>
            </a:r>
            <a:r>
              <a:rPr lang="en-US" sz="1200" b="0" i="0" u="none" strike="noStrike" kern="1200" dirty="0">
                <a:solidFill>
                  <a:schemeClr val="tx1"/>
                </a:solidFill>
                <a:effectLst/>
                <a:latin typeface="Georgia Regular" panose="02040502050405020303" pitchFamily="18" charset="0"/>
                <a:ea typeface="+mn-ea"/>
                <a:cs typeface="+mn-cs"/>
              </a:rPr>
              <a:t>?</a:t>
            </a:r>
          </a:p>
          <a:p>
            <a:r>
              <a:rPr lang="en-US" sz="1200" b="0" i="0" u="none" strike="noStrike" kern="1200" dirty="0">
                <a:solidFill>
                  <a:schemeClr val="tx1"/>
                </a:solidFill>
                <a:effectLst/>
                <a:latin typeface="Georgia Regular" panose="02040502050405020303" pitchFamily="18" charset="0"/>
                <a:ea typeface="+mn-ea"/>
                <a:cs typeface="+mn-cs"/>
              </a:rPr>
              <a:t>Let’s first examine what 3x3 convolution does. </a:t>
            </a:r>
          </a:p>
          <a:p>
            <a:r>
              <a:rPr lang="en-US" sz="1200" b="0" i="0" u="none" strike="noStrike" kern="1200" dirty="0">
                <a:solidFill>
                  <a:schemeClr val="tx1"/>
                </a:solidFill>
                <a:effectLst/>
                <a:latin typeface="Georgia Regular" panose="02040502050405020303" pitchFamily="18" charset="0"/>
                <a:ea typeface="+mn-ea"/>
                <a:cs typeface="+mn-cs"/>
              </a:rPr>
              <a:t>For each 3x3 grid, the 3x3 convolution essentially aggregates the spatial info to the center. </a:t>
            </a:r>
          </a:p>
        </p:txBody>
      </p:sp>
      <p:sp>
        <p:nvSpPr>
          <p:cNvPr id="4" name="Slide Number Placeholder 3"/>
          <p:cNvSpPr>
            <a:spLocks noGrp="1"/>
          </p:cNvSpPr>
          <p:nvPr>
            <p:ph type="sldNum" sz="quarter" idx="5"/>
          </p:nvPr>
        </p:nvSpPr>
        <p:spPr/>
        <p:txBody>
          <a:bodyPr/>
          <a:lstStyle/>
          <a:p>
            <a:fld id="{CA8C8996-0E41-CA40-BE21-F53B2D5601D9}" type="slidenum">
              <a:rPr lang="en-US" smtClean="0"/>
              <a:pPr/>
              <a:t>14</a:t>
            </a:fld>
            <a:endParaRPr lang="en-US" dirty="0"/>
          </a:p>
        </p:txBody>
      </p:sp>
    </p:spTree>
    <p:extLst>
      <p:ext uri="{BB962C8B-B14F-4D97-AF65-F5344CB8AC3E}">
        <p14:creationId xmlns:p14="http://schemas.microsoft.com/office/powerpoint/2010/main" val="2094422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If we think about it, the shift operation does the same thing without the need of any arithmetic operations. </a:t>
            </a:r>
          </a:p>
          <a:p>
            <a:r>
              <a:rPr lang="en-US" sz="1200" b="0" i="0" u="none" strike="noStrike" kern="1200" dirty="0">
                <a:solidFill>
                  <a:schemeClr val="tx1"/>
                </a:solidFill>
                <a:effectLst/>
                <a:latin typeface="Georgia Regular" panose="02040502050405020303" pitchFamily="18" charset="0"/>
                <a:ea typeface="+mn-ea"/>
                <a:cs typeface="+mn-cs"/>
              </a:rPr>
              <a:t>From the </a:t>
            </a:r>
            <a:r>
              <a:rPr lang="en-US" sz="1200" b="0" i="0" u="none" strike="noStrike" kern="1200" dirty="0" err="1">
                <a:solidFill>
                  <a:schemeClr val="tx1"/>
                </a:solidFill>
                <a:effectLst/>
                <a:latin typeface="Georgia Regular" panose="02040502050405020303" pitchFamily="18" charset="0"/>
                <a:ea typeface="+mn-ea"/>
                <a:cs typeface="+mn-cs"/>
              </a:rPr>
              <a:t>shiftnet</a:t>
            </a:r>
            <a:r>
              <a:rPr lang="en-US" sz="1200" b="0" i="0" u="none" strike="noStrike" kern="1200" dirty="0">
                <a:solidFill>
                  <a:schemeClr val="tx1"/>
                </a:solidFill>
                <a:effectLst/>
                <a:latin typeface="Georgia Regular" panose="02040502050405020303" pitchFamily="18" charset="0"/>
                <a:ea typeface="+mn-ea"/>
                <a:cs typeface="+mn-cs"/>
              </a:rPr>
              <a:t> design, we learned that we can use shift to move the neighboring pixels at different channels to the center position.</a:t>
            </a:r>
          </a:p>
        </p:txBody>
      </p:sp>
      <p:sp>
        <p:nvSpPr>
          <p:cNvPr id="4" name="Slide Number Placeholder 3"/>
          <p:cNvSpPr>
            <a:spLocks noGrp="1"/>
          </p:cNvSpPr>
          <p:nvPr>
            <p:ph type="sldNum" sz="quarter" idx="10"/>
          </p:nvPr>
        </p:nvSpPr>
        <p:spPr/>
        <p:txBody>
          <a:bodyPr/>
          <a:lstStyle/>
          <a:p>
            <a:fld id="{CA8C8996-0E41-CA40-BE21-F53B2D5601D9}" type="slidenum">
              <a:rPr lang="en-US" smtClean="0"/>
              <a:t>15</a:t>
            </a:fld>
            <a:endParaRPr lang="en-US"/>
          </a:p>
        </p:txBody>
      </p:sp>
    </p:spTree>
    <p:extLst>
      <p:ext uri="{BB962C8B-B14F-4D97-AF65-F5344CB8AC3E}">
        <p14:creationId xmlns:p14="http://schemas.microsoft.com/office/powerpoint/2010/main" val="3296880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Once we perform the shift operation, we can apply 1x1 conv to aggregate the spatial information along the channel dimension. </a:t>
            </a:r>
            <a:br>
              <a:rPr lang="en-US" dirty="0"/>
            </a:br>
            <a:endParaRPr lang="en-US" dirty="0"/>
          </a:p>
        </p:txBody>
      </p:sp>
      <p:sp>
        <p:nvSpPr>
          <p:cNvPr id="4" name="Slide Number Placeholder 3"/>
          <p:cNvSpPr>
            <a:spLocks noGrp="1"/>
          </p:cNvSpPr>
          <p:nvPr>
            <p:ph type="sldNum" sz="quarter" idx="10"/>
          </p:nvPr>
        </p:nvSpPr>
        <p:spPr/>
        <p:txBody>
          <a:bodyPr/>
          <a:lstStyle/>
          <a:p>
            <a:fld id="{CA8C8996-0E41-CA40-BE21-F53B2D5601D9}" type="slidenum">
              <a:rPr lang="en-US" smtClean="0"/>
              <a:t>16</a:t>
            </a:fld>
            <a:endParaRPr lang="en-US"/>
          </a:p>
        </p:txBody>
      </p:sp>
    </p:spTree>
    <p:extLst>
      <p:ext uri="{BB962C8B-B14F-4D97-AF65-F5344CB8AC3E}">
        <p14:creationId xmlns:p14="http://schemas.microsoft.com/office/powerpoint/2010/main" val="2809882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Again let’s recap what 3x3 conv does.</a:t>
            </a:r>
          </a:p>
          <a:p>
            <a:pPr rtl="0"/>
            <a:r>
              <a:rPr lang="en-US" sz="1200" b="0" i="0" u="none" strike="noStrike" kern="1200" dirty="0">
                <a:solidFill>
                  <a:schemeClr val="tx1"/>
                </a:solidFill>
                <a:effectLst/>
                <a:latin typeface="Georgia Regular" panose="02040502050405020303" pitchFamily="18" charset="0"/>
                <a:ea typeface="+mn-ea"/>
                <a:cs typeface="+mn-cs"/>
              </a:rPr>
              <a:t>By combining the shift and 1x1 conv, it should achieve a similar functionality to full 3x3 conv. As the full 3x3 conv is essentially gathering the spatial information of a 3x3 field and aggregate the information across the channel dimension.</a:t>
            </a:r>
            <a:endParaRPr lang="en-US" dirty="0"/>
          </a:p>
        </p:txBody>
      </p:sp>
      <p:sp>
        <p:nvSpPr>
          <p:cNvPr id="4" name="Slide Number Placeholder 3"/>
          <p:cNvSpPr>
            <a:spLocks noGrp="1"/>
          </p:cNvSpPr>
          <p:nvPr>
            <p:ph type="sldNum" sz="quarter" idx="10"/>
          </p:nvPr>
        </p:nvSpPr>
        <p:spPr/>
        <p:txBody>
          <a:bodyPr/>
          <a:lstStyle/>
          <a:p>
            <a:fld id="{CA8C8996-0E41-CA40-BE21-F53B2D5601D9}" type="slidenum">
              <a:rPr lang="en-US" smtClean="0"/>
              <a:t>17</a:t>
            </a:fld>
            <a:endParaRPr lang="en-US"/>
          </a:p>
        </p:txBody>
      </p:sp>
    </p:spTree>
    <p:extLst>
      <p:ext uri="{BB962C8B-B14F-4D97-AF65-F5344CB8AC3E}">
        <p14:creationId xmlns:p14="http://schemas.microsoft.com/office/powerpoint/2010/main" val="2328329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Likewise,  3x3 </a:t>
            </a:r>
            <a:r>
              <a:rPr lang="en-US" sz="1200" b="0" i="0" u="none" strike="noStrike" kern="1200" dirty="0" err="1">
                <a:solidFill>
                  <a:schemeClr val="tx1"/>
                </a:solidFill>
                <a:effectLst/>
                <a:latin typeface="Georgia Regular" panose="02040502050405020303" pitchFamily="18" charset="0"/>
                <a:ea typeface="+mn-ea"/>
                <a:cs typeface="+mn-cs"/>
              </a:rPr>
              <a:t>dw</a:t>
            </a:r>
            <a:r>
              <a:rPr lang="en-US" sz="1200" b="0" i="0" u="none" strike="noStrike" kern="1200" dirty="0">
                <a:solidFill>
                  <a:schemeClr val="tx1"/>
                </a:solidFill>
                <a:effectLst/>
                <a:latin typeface="Georgia Regular" panose="02040502050405020303" pitchFamily="18" charset="0"/>
                <a:ea typeface="+mn-ea"/>
                <a:cs typeface="+mn-cs"/>
              </a:rPr>
              <a:t> is gathering the spatial information of a 3x3 grid and down-samples,</a:t>
            </a:r>
          </a:p>
          <a:p>
            <a:r>
              <a:rPr lang="en-US" sz="1200" b="0" i="0" u="none" strike="noStrike" kern="1200" dirty="0">
                <a:solidFill>
                  <a:schemeClr val="tx1"/>
                </a:solidFill>
                <a:effectLst/>
                <a:latin typeface="Georgia Regular" panose="02040502050405020303" pitchFamily="18" charset="0"/>
                <a:ea typeface="+mn-ea"/>
                <a:cs typeface="+mn-cs"/>
              </a:rPr>
              <a:t>we can thus replace it with shift to realign pixels  and 2x2 pooling with stride 2 to </a:t>
            </a:r>
            <a:r>
              <a:rPr lang="en-US" sz="1200" b="0" i="0" u="none" strike="noStrike" kern="1200" dirty="0" err="1">
                <a:solidFill>
                  <a:schemeClr val="tx1"/>
                </a:solidFill>
                <a:effectLst/>
                <a:latin typeface="Georgia Regular" panose="02040502050405020303" pitchFamily="18" charset="0"/>
                <a:ea typeface="+mn-ea"/>
                <a:cs typeface="+mn-cs"/>
              </a:rPr>
              <a:t>downsample</a:t>
            </a: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18</a:t>
            </a:fld>
            <a:endParaRPr lang="en-US" dirty="0"/>
          </a:p>
        </p:txBody>
      </p:sp>
    </p:spTree>
    <p:extLst>
      <p:ext uri="{BB962C8B-B14F-4D97-AF65-F5344CB8AC3E}">
        <p14:creationId xmlns:p14="http://schemas.microsoft.com/office/powerpoint/2010/main" val="2318998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We build our</a:t>
            </a:r>
            <a:r>
              <a:rPr lang="en-US" altLang="zh-CN" baseline="0" dirty="0"/>
              <a:t> network </a:t>
            </a:r>
            <a:r>
              <a:rPr lang="en-US" altLang="zh-CN" baseline="0" dirty="0" err="1"/>
              <a:t>DiracDeltaNet</a:t>
            </a:r>
            <a:r>
              <a:rPr lang="en-US" altLang="zh-CN" baseline="0" dirty="0"/>
              <a:t> on the basis of </a:t>
            </a:r>
            <a:r>
              <a:rPr lang="en-US" altLang="zh-CN" baseline="0" dirty="0" err="1"/>
              <a:t>ShuffleNet</a:t>
            </a:r>
            <a:r>
              <a:rPr lang="en-US" altLang="zh-CN" baseline="0" dirty="0"/>
              <a:t> V2</a:t>
            </a:r>
            <a:r>
              <a:rPr lang="en-US" altLang="zh-CN" dirty="0"/>
              <a:t>. I’ll explain how</a:t>
            </a:r>
            <a:r>
              <a:rPr lang="en-US" altLang="zh-CN" baseline="0" dirty="0"/>
              <a:t> </a:t>
            </a:r>
            <a:r>
              <a:rPr lang="en-US" altLang="zh-CN" baseline="0" dirty="0" err="1"/>
              <a:t>DiracDeltaNet</a:t>
            </a:r>
            <a:r>
              <a:rPr lang="en-US" altLang="zh-CN" baseline="0" dirty="0"/>
              <a:t> fulfills the 4 properties of a hardware efficient </a:t>
            </a:r>
            <a:r>
              <a:rPr lang="en-US" altLang="zh-CN" baseline="0" dirty="0" err="1"/>
              <a:t>ConvNet</a:t>
            </a:r>
            <a:r>
              <a:rPr lang="en-US" altLang="zh-CN"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aseline="0" dirty="0"/>
              <a:t>First, </a:t>
            </a:r>
            <a:r>
              <a:rPr lang="en-US" altLang="zh-CN" baseline="0" dirty="0" err="1"/>
              <a:t>DiracDeltaNet</a:t>
            </a:r>
            <a:r>
              <a:rPr lang="en-US" altLang="zh-CN" baseline="0" dirty="0"/>
              <a:t> inherits the </a:t>
            </a:r>
            <a:r>
              <a:rPr lang="en-US" altLang="zh-CN" baseline="0" dirty="0" err="1"/>
              <a:t>hw</a:t>
            </a:r>
            <a:r>
              <a:rPr lang="en-US" altLang="zh-CN" baseline="0" dirty="0"/>
              <a:t> friendly network structure from </a:t>
            </a:r>
            <a:r>
              <a:rPr lang="en-US" altLang="zh-CN" baseline="0" dirty="0" err="1"/>
              <a:t>ShuffleNet</a:t>
            </a:r>
            <a:r>
              <a:rPr lang="en-US" altLang="zh-CN" baseline="0" dirty="0"/>
              <a:t> V2.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aseline="0" dirty="0"/>
              <a:t>It has identical blocks, which makes it easy to map the network compute on the FPGA.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aseline="0" dirty="0" err="1"/>
              <a:t>DiracDeltaNet</a:t>
            </a:r>
            <a:r>
              <a:rPr lang="en-US" altLang="zh-CN" baseline="0" dirty="0"/>
              <a:t> also uses the concatenative skip connections instead of the popular additive skip </a:t>
            </a:r>
            <a:r>
              <a:rPr lang="en-US" altLang="zh-CN" baseline="0" dirty="0" err="1"/>
              <a:t>connectios</a:t>
            </a:r>
            <a:r>
              <a:rPr lang="en-US" altLang="zh-CN" baseline="0" dirty="0"/>
              <a:t> in </a:t>
            </a:r>
            <a:r>
              <a:rPr lang="en-US" altLang="zh-CN" baseline="0" dirty="0" err="1"/>
              <a:t>ResNet</a:t>
            </a:r>
            <a:r>
              <a:rPr lang="en-US" altLang="zh-CN" baseline="0" dirty="0"/>
              <a:t>. Both topology has two branches of feature map, skip branch and residual branch. Skip branch is an identity mapping while the residual branch goes through a serious of convolution operations. Additive skip connections require a element wise addition between two branches. The residual branch is apparently slower than the skip branch, which means we need to use large </a:t>
            </a:r>
            <a:r>
              <a:rPr lang="en-US" altLang="zh-CN" baseline="0" dirty="0" err="1"/>
              <a:t>fifos</a:t>
            </a:r>
            <a:r>
              <a:rPr lang="en-US" altLang="zh-CN" baseline="0" dirty="0"/>
              <a:t> to buffer the data of the skip branch and extra synchronization between the two branches in order to compute an addition. While concatenative skip connections only concatenate the two branches and the value of the skip branch doesn’t change during the whole process. We can simply leave the data of the skip branch in DRAM and map the concatenation operation in DRAM rather than on FPGA. Thus, concatenative skip connection enables less CPU-FPGA data movement, less on-chip synchronization an buffer between the two branches. Also there is no need to worry about accumulation overflow in concatenative skip connection. Therefore, it’s also quantization friendly.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aseline="0" dirty="0"/>
              <a:t>7.5min</a:t>
            </a: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Identical blocks:</a:t>
            </a:r>
            <a:r>
              <a:rPr lang="en-US" altLang="zh-CN" baseline="0" dirty="0"/>
              <a:t> easy to schedule compute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aseline="0" dirty="0" err="1"/>
              <a:t>DiracDeltaNet</a:t>
            </a:r>
            <a:r>
              <a:rPr lang="en-US" altLang="zh-CN" baseline="0" dirty="0"/>
              <a:t> also uses the concatenative skip connections instead of the popular additive skip </a:t>
            </a:r>
            <a:r>
              <a:rPr lang="en-US" altLang="zh-CN" baseline="0" dirty="0" err="1"/>
              <a:t>connectios</a:t>
            </a:r>
            <a:r>
              <a:rPr lang="en-US" altLang="zh-CN" baseline="0" dirty="0"/>
              <a:t> in </a:t>
            </a:r>
            <a:r>
              <a:rPr lang="en-US" altLang="zh-CN" baseline="0" dirty="0" err="1"/>
              <a:t>ResNet</a:t>
            </a:r>
            <a:r>
              <a:rPr lang="en-US" altLang="zh-CN" baseline="0" dirty="0"/>
              <a:t>. The concatenative skip connection as illustrated in the right, concatenates the feature maps from two branches. The skip branch is an identity mapping while the residual branch goes through a serious of convolution operations. Since the concatenation doesn’t change the value of the skip branch, there is no need to map the concatenation operation on the FPGA. We can simply leave the data of the skip branch in DRAM. Only the residual branch needs to be fetched on chip. Thus, concatenative skip connection enables less CPU-FPGA data movement, less on-chip synchronization an buffer between the two branches. Also there is no need to worry about overflow in concatenative skip connection compared to additive connection. Therefor, it’s also quantization friendly.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p:txBody>
      </p:sp>
      <p:sp>
        <p:nvSpPr>
          <p:cNvPr id="4" name="灯片编号占位符 3"/>
          <p:cNvSpPr>
            <a:spLocks noGrp="1"/>
          </p:cNvSpPr>
          <p:nvPr>
            <p:ph type="sldNum" sz="quarter" idx="10"/>
          </p:nvPr>
        </p:nvSpPr>
        <p:spPr/>
        <p:txBody>
          <a:bodyPr/>
          <a:lstStyle/>
          <a:p>
            <a:fld id="{CA8C8996-0E41-CA40-BE21-F53B2D5601D9}" type="slidenum">
              <a:rPr lang="en-US" smtClean="0"/>
              <a:t>19</a:t>
            </a:fld>
            <a:endParaRPr lang="en-US"/>
          </a:p>
        </p:txBody>
      </p:sp>
    </p:spTree>
    <p:extLst>
      <p:ext uri="{BB962C8B-B14F-4D97-AF65-F5344CB8AC3E}">
        <p14:creationId xmlns:p14="http://schemas.microsoft.com/office/powerpoint/2010/main" val="612370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I’ll first give</a:t>
            </a:r>
            <a:r>
              <a:rPr lang="en-US" altLang="zh-CN" baseline="0" dirty="0"/>
              <a:t> an introduction.</a:t>
            </a:r>
          </a:p>
          <a:p>
            <a:endParaRPr lang="en-US" altLang="zh-CN" baseline="0" dirty="0"/>
          </a:p>
        </p:txBody>
      </p:sp>
      <p:sp>
        <p:nvSpPr>
          <p:cNvPr id="4" name="灯片编号占位符 3"/>
          <p:cNvSpPr>
            <a:spLocks noGrp="1"/>
          </p:cNvSpPr>
          <p:nvPr>
            <p:ph type="sldNum" sz="quarter" idx="10"/>
          </p:nvPr>
        </p:nvSpPr>
        <p:spPr/>
        <p:txBody>
          <a:bodyPr/>
          <a:lstStyle/>
          <a:p>
            <a:fld id="{CA8C8996-0E41-CA40-BE21-F53B2D5601D9}" type="slidenum">
              <a:rPr lang="en-US" smtClean="0"/>
              <a:t>2</a:t>
            </a:fld>
            <a:endParaRPr lang="en-US"/>
          </a:p>
        </p:txBody>
      </p:sp>
    </p:spTree>
    <p:extLst>
      <p:ext uri="{BB962C8B-B14F-4D97-AF65-F5344CB8AC3E}">
        <p14:creationId xmlns:p14="http://schemas.microsoft.com/office/powerpoint/2010/main" val="4099340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20</a:t>
            </a:fld>
            <a:endParaRPr lang="en-US"/>
          </a:p>
        </p:txBody>
      </p:sp>
    </p:spTree>
    <p:extLst>
      <p:ext uri="{BB962C8B-B14F-4D97-AF65-F5344CB8AC3E}">
        <p14:creationId xmlns:p14="http://schemas.microsoft.com/office/powerpoint/2010/main" val="1741928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21</a:t>
            </a:fld>
            <a:endParaRPr lang="en-US"/>
          </a:p>
        </p:txBody>
      </p:sp>
    </p:spTree>
    <p:extLst>
      <p:ext uri="{BB962C8B-B14F-4D97-AF65-F5344CB8AC3E}">
        <p14:creationId xmlns:p14="http://schemas.microsoft.com/office/powerpoint/2010/main" val="1176862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22</a:t>
            </a:fld>
            <a:endParaRPr lang="en-US"/>
          </a:p>
        </p:txBody>
      </p:sp>
    </p:spTree>
    <p:extLst>
      <p:ext uri="{BB962C8B-B14F-4D97-AF65-F5344CB8AC3E}">
        <p14:creationId xmlns:p14="http://schemas.microsoft.com/office/powerpoint/2010/main" val="3162214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23</a:t>
            </a:fld>
            <a:endParaRPr lang="en-US"/>
          </a:p>
        </p:txBody>
      </p:sp>
    </p:spTree>
    <p:extLst>
      <p:ext uri="{BB962C8B-B14F-4D97-AF65-F5344CB8AC3E}">
        <p14:creationId xmlns:p14="http://schemas.microsoft.com/office/powerpoint/2010/main" val="2107040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24</a:t>
            </a:fld>
            <a:endParaRPr lang="en-US"/>
          </a:p>
        </p:txBody>
      </p:sp>
    </p:spTree>
    <p:extLst>
      <p:ext uri="{BB962C8B-B14F-4D97-AF65-F5344CB8AC3E}">
        <p14:creationId xmlns:p14="http://schemas.microsoft.com/office/powerpoint/2010/main" val="530685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25</a:t>
            </a:fld>
            <a:endParaRPr lang="en-US"/>
          </a:p>
        </p:txBody>
      </p:sp>
    </p:spTree>
    <p:extLst>
      <p:ext uri="{BB962C8B-B14F-4D97-AF65-F5344CB8AC3E}">
        <p14:creationId xmlns:p14="http://schemas.microsoft.com/office/powerpoint/2010/main" val="3634552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26</a:t>
            </a:fld>
            <a:endParaRPr lang="en-US"/>
          </a:p>
        </p:txBody>
      </p:sp>
    </p:spTree>
    <p:extLst>
      <p:ext uri="{BB962C8B-B14F-4D97-AF65-F5344CB8AC3E}">
        <p14:creationId xmlns:p14="http://schemas.microsoft.com/office/powerpoint/2010/main" val="2701489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27</a:t>
            </a:fld>
            <a:endParaRPr lang="en-US"/>
          </a:p>
        </p:txBody>
      </p:sp>
    </p:spTree>
    <p:extLst>
      <p:ext uri="{BB962C8B-B14F-4D97-AF65-F5344CB8AC3E}">
        <p14:creationId xmlns:p14="http://schemas.microsoft.com/office/powerpoint/2010/main" val="3636930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Here is how our </a:t>
            </a:r>
            <a:r>
              <a:rPr lang="en-US" sz="1200" b="0" i="0" u="none" strike="noStrike" kern="1200" dirty="0" err="1">
                <a:solidFill>
                  <a:schemeClr val="tx1"/>
                </a:solidFill>
                <a:effectLst/>
                <a:latin typeface="Georgia Regular" panose="02040502050405020303" pitchFamily="18" charset="0"/>
                <a:ea typeface="+mn-ea"/>
                <a:cs typeface="+mn-cs"/>
              </a:rPr>
              <a:t>DiracdeltaNet</a:t>
            </a:r>
            <a:r>
              <a:rPr lang="en-US" sz="1200" b="0" i="0" u="none" strike="noStrike" kern="1200" dirty="0">
                <a:solidFill>
                  <a:schemeClr val="tx1"/>
                </a:solidFill>
                <a:effectLst/>
                <a:latin typeface="Georgia Regular" panose="02040502050405020303" pitchFamily="18" charset="0"/>
                <a:ea typeface="+mn-ea"/>
                <a:cs typeface="+mn-cs"/>
              </a:rPr>
              <a:t> building block looks like compared to the ShuffleNetV2 design. At full precision, we can achieve higher accuracy with less operators to support.</a:t>
            </a:r>
          </a:p>
          <a:p>
            <a:endParaRPr lang="en-US" sz="1200" b="0" i="0" u="none" strike="noStrike" kern="1200" dirty="0">
              <a:solidFill>
                <a:schemeClr val="tx1"/>
              </a:solidFill>
              <a:effectLst/>
              <a:latin typeface="Georgia Regular" panose="02040502050405020303" pitchFamily="18" charset="0"/>
              <a:ea typeface="+mn-ea"/>
              <a:cs typeface="+mn-cs"/>
            </a:endParaRPr>
          </a:p>
          <a:p>
            <a:r>
              <a:rPr lang="en-US" sz="1200" b="0" i="0" u="none" strike="noStrike" kern="1200" dirty="0">
                <a:solidFill>
                  <a:schemeClr val="tx1"/>
                </a:solidFill>
                <a:effectLst/>
                <a:latin typeface="Georgia Regular" panose="02040502050405020303" pitchFamily="18" charset="0"/>
                <a:ea typeface="+mn-ea"/>
                <a:cs typeface="+mn-cs"/>
              </a:rPr>
              <a:t>We call it </a:t>
            </a:r>
            <a:r>
              <a:rPr lang="en-US" sz="1200" b="0" i="0" u="none" strike="noStrike" kern="1200" dirty="0" err="1">
                <a:solidFill>
                  <a:schemeClr val="tx1"/>
                </a:solidFill>
                <a:effectLst/>
                <a:latin typeface="Georgia Regular" panose="02040502050405020303" pitchFamily="18" charset="0"/>
                <a:ea typeface="+mn-ea"/>
                <a:cs typeface="+mn-cs"/>
              </a:rPr>
              <a:t>DiracdeltaNet</a:t>
            </a:r>
            <a:r>
              <a:rPr lang="en-US" sz="1200" b="0" i="0" u="none" strike="noStrike" kern="1200" dirty="0">
                <a:solidFill>
                  <a:schemeClr val="tx1"/>
                </a:solidFill>
                <a:effectLst/>
                <a:latin typeface="Georgia Regular" panose="02040502050405020303" pitchFamily="18" charset="0"/>
                <a:ea typeface="+mn-ea"/>
                <a:cs typeface="+mn-cs"/>
              </a:rPr>
              <a:t>  because it only contains 1x1 conv </a:t>
            </a: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28</a:t>
            </a:fld>
            <a:endParaRPr lang="en-US" dirty="0"/>
          </a:p>
        </p:txBody>
      </p:sp>
    </p:spTree>
    <p:extLst>
      <p:ext uri="{BB962C8B-B14F-4D97-AF65-F5344CB8AC3E}">
        <p14:creationId xmlns:p14="http://schemas.microsoft.com/office/powerpoint/2010/main" val="4079203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altLang="zh-CN" dirty="0"/>
              <a:t>Previous work demonstrated on large model </a:t>
            </a:r>
            <a:r>
              <a:rPr lang="en-US" altLang="zh-CN" dirty="0" err="1"/>
              <a:t>vgg</a:t>
            </a:r>
            <a:r>
              <a:rPr lang="en-US" altLang="zh-CN" dirty="0"/>
              <a:t> and </a:t>
            </a:r>
            <a:r>
              <a:rPr lang="en-US" altLang="zh-CN" dirty="0" err="1"/>
              <a:t>resnet</a:t>
            </a:r>
            <a:r>
              <a:rPr lang="en-US" altLang="zh-CN" dirty="0"/>
              <a:t>, for smaller network can we do the same thing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u="none" strike="noStrike" kern="1200" dirty="0">
                <a:solidFill>
                  <a:schemeClr val="tx1"/>
                </a:solidFill>
                <a:effectLst/>
                <a:latin typeface="Georgia Regular" panose="02040502050405020303" pitchFamily="18" charset="0"/>
                <a:ea typeface="+mn-ea"/>
                <a:cs typeface="+mn-cs"/>
              </a:rPr>
              <a:t>Whether they are still effective? </a:t>
            </a:r>
          </a:p>
          <a:p>
            <a:pPr marL="228600" indent="-228600">
              <a:buAutoNum type="arabicPeriod"/>
            </a:pPr>
            <a:r>
              <a:rPr lang="en-US" sz="1200" b="0" i="0" u="none" strike="noStrike" kern="1200" dirty="0">
                <a:solidFill>
                  <a:schemeClr val="tx1"/>
                </a:solidFill>
                <a:effectLst/>
                <a:latin typeface="Georgia Regular" panose="02040502050405020303" pitchFamily="18" charset="0"/>
                <a:ea typeface="+mn-ea"/>
                <a:cs typeface="+mn-cs"/>
              </a:rPr>
              <a:t>The last strategy we explore is to quantize the network. We use existing methods with progressive strategy and fine tuning after each quantization to recover accuracy. We managed to quantize the full precision model to 4-bit weights and 4 bit activations with less than X% top-5 accuracy loss. </a:t>
            </a:r>
            <a:br>
              <a:rPr lang="en-US" sz="1200" b="0" i="0" u="none" strike="noStrike" kern="1200" dirty="0">
                <a:solidFill>
                  <a:schemeClr val="tx1"/>
                </a:solidFill>
                <a:effectLst/>
                <a:latin typeface="Georgia Regular" panose="02040502050405020303" pitchFamily="18" charset="0"/>
                <a:ea typeface="+mn-ea"/>
                <a:cs typeface="+mn-cs"/>
              </a:rPr>
            </a:br>
            <a:endParaRPr lang="en-US" sz="1200" b="0" i="0" u="none" strike="noStrike" kern="1200" dirty="0">
              <a:solidFill>
                <a:schemeClr val="tx1"/>
              </a:solidFill>
              <a:effectLst/>
              <a:latin typeface="Georgia Regular" panose="02040502050405020303" pitchFamily="18" charset="0"/>
              <a:ea typeface="+mn-ea"/>
              <a:cs typeface="+mn-cs"/>
            </a:endParaRPr>
          </a:p>
          <a:p>
            <a:pPr marL="228600" indent="-228600">
              <a:buAutoNum type="arabicPeriod"/>
            </a:pPr>
            <a:r>
              <a:rPr lang="en-US" altLang="zh-CN" sz="1200" b="0" i="0" u="none" strike="noStrike" kern="1200" dirty="0">
                <a:solidFill>
                  <a:schemeClr val="tx1"/>
                </a:solidFill>
                <a:effectLst/>
                <a:latin typeface="Georgia Regular" panose="02040502050405020303" pitchFamily="18" charset="0"/>
                <a:ea typeface="+mn-ea"/>
                <a:cs typeface="+mn-cs"/>
              </a:rPr>
              <a:t>We didn’t do pruning, introduces sparsity  </a:t>
            </a:r>
          </a:p>
          <a:p>
            <a:r>
              <a:rPr lang="en-US" altLang="zh-CN" dirty="0"/>
              <a:t>Quantization-friendly network structure:</a:t>
            </a:r>
          </a:p>
          <a:p>
            <a:pPr lvl="1"/>
            <a:r>
              <a:rPr lang="en-US" altLang="zh-CN" dirty="0"/>
              <a:t>Replaces addition with concatenation for the skip connection </a:t>
            </a:r>
          </a:p>
          <a:p>
            <a:pPr lvl="1"/>
            <a:r>
              <a:rPr lang="en-US" altLang="zh-CN" dirty="0"/>
              <a:t>Avoids overflow problem</a:t>
            </a:r>
          </a:p>
          <a:p>
            <a:pPr lvl="1"/>
            <a:endParaRPr lang="en-US" altLang="zh-CN" dirty="0"/>
          </a:p>
          <a:p>
            <a:pPr marL="228600" indent="-228600">
              <a:buAutoNum type="arabicPeriod"/>
            </a:pP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29</a:t>
            </a:fld>
            <a:endParaRPr lang="en-US"/>
          </a:p>
        </p:txBody>
      </p:sp>
    </p:spTree>
    <p:extLst>
      <p:ext uri="{BB962C8B-B14F-4D97-AF65-F5344CB8AC3E}">
        <p14:creationId xmlns:p14="http://schemas.microsoft.com/office/powerpoint/2010/main" val="2081152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Nowadays, there are many diverse applications at the edge such as robotics, drones, autonomous vehicles, security camera and smart phones.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All these applications only rely on a few core CV kernels, such as image classification, object detection and semantic segmentation</a:t>
            </a:r>
            <a:endParaRPr lang="en-US" b="0" dirty="0">
              <a:effectLst/>
            </a:endParaRPr>
          </a:p>
          <a:p>
            <a:r>
              <a:rPr lang="en-US" sz="1200" b="0" i="0" u="none" strike="noStrike" kern="1200" dirty="0">
                <a:solidFill>
                  <a:schemeClr val="tx1"/>
                </a:solidFill>
                <a:effectLst/>
                <a:latin typeface="Georgia Regular" panose="02040502050405020303" pitchFamily="18" charset="0"/>
                <a:ea typeface="+mn-ea"/>
                <a:cs typeface="+mn-cs"/>
              </a:rPr>
              <a:t>This means if we optimize these kernels well, we can deploy all these applications efficiently on various embedded platforms, such as FPGAs. </a:t>
            </a:r>
          </a:p>
          <a:p>
            <a:endParaRPr lang="en-US" sz="1200" b="0" i="0" u="none" strike="noStrike" kern="1200" dirty="0">
              <a:solidFill>
                <a:schemeClr val="tx1"/>
              </a:solidFill>
              <a:effectLst/>
              <a:latin typeface="Georgia Regular" panose="02040502050405020303" pitchFamily="18" charset="0"/>
              <a:ea typeface="+mn-ea"/>
              <a:cs typeface="+mn-cs"/>
            </a:endParaRPr>
          </a:p>
          <a:p>
            <a:r>
              <a:rPr lang="en-US" sz="1200" b="0" i="0" u="none" strike="noStrike" kern="1200" dirty="0">
                <a:solidFill>
                  <a:schemeClr val="tx1"/>
                </a:solidFill>
                <a:effectLst/>
                <a:latin typeface="Georgia Regular" panose="02040502050405020303" pitchFamily="18" charset="0"/>
                <a:ea typeface="+mn-ea"/>
                <a:cs typeface="+mn-cs"/>
              </a:rPr>
              <a:t>TODO: Add animation, </a:t>
            </a:r>
            <a:r>
              <a:rPr lang="en-US" sz="1200" b="0" i="0" u="none" strike="noStrike" kern="1200" dirty="0" err="1">
                <a:solidFill>
                  <a:schemeClr val="tx1"/>
                </a:solidFill>
                <a:effectLst/>
                <a:latin typeface="Georgia Regular" panose="02040502050405020303" pitchFamily="18" charset="0"/>
                <a:ea typeface="+mn-ea"/>
                <a:cs typeface="+mn-cs"/>
              </a:rPr>
              <a:t>fpga</a:t>
            </a:r>
            <a:r>
              <a:rPr lang="en-US" sz="1200" b="0" i="0" u="none" strike="noStrike" kern="1200" dirty="0">
                <a:solidFill>
                  <a:schemeClr val="tx1"/>
                </a:solidFill>
                <a:effectLst/>
                <a:latin typeface="Georgia Regular" panose="02040502050405020303" pitchFamily="18" charset="0"/>
                <a:ea typeface="+mn-ea"/>
                <a:cs typeface="+mn-cs"/>
              </a:rPr>
              <a:t> is natural platform for imbedded device for its good power performance.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FPGA allows to do crazy designs. </a:t>
            </a:r>
            <a:endParaRPr lang="en-US" altLang="zh-CN" dirty="0"/>
          </a:p>
        </p:txBody>
      </p:sp>
      <p:sp>
        <p:nvSpPr>
          <p:cNvPr id="4" name="灯片编号占位符 3"/>
          <p:cNvSpPr>
            <a:spLocks noGrp="1"/>
          </p:cNvSpPr>
          <p:nvPr>
            <p:ph type="sldNum" sz="quarter" idx="10"/>
          </p:nvPr>
        </p:nvSpPr>
        <p:spPr/>
        <p:txBody>
          <a:bodyPr/>
          <a:lstStyle/>
          <a:p>
            <a:fld id="{CA8C8996-0E41-CA40-BE21-F53B2D5601D9}" type="slidenum">
              <a:rPr lang="en-US" smtClean="0"/>
              <a:t>3</a:t>
            </a:fld>
            <a:endParaRPr lang="en-US"/>
          </a:p>
        </p:txBody>
      </p:sp>
    </p:spTree>
    <p:extLst>
      <p:ext uri="{BB962C8B-B14F-4D97-AF65-F5344CB8AC3E}">
        <p14:creationId xmlns:p14="http://schemas.microsoft.com/office/powerpoint/2010/main" val="1832057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Next we are going to talk about our </a:t>
            </a:r>
            <a:r>
              <a:rPr lang="en-US" sz="1200" b="0" i="0" u="none" strike="noStrike" kern="1200" dirty="0" err="1">
                <a:solidFill>
                  <a:schemeClr val="tx1"/>
                </a:solidFill>
                <a:effectLst/>
                <a:latin typeface="Georgia Regular" panose="02040502050405020303" pitchFamily="18" charset="0"/>
                <a:ea typeface="+mn-ea"/>
                <a:cs typeface="+mn-cs"/>
              </a:rPr>
              <a:t>hw</a:t>
            </a:r>
            <a:r>
              <a:rPr lang="en-US" sz="1200" b="0" i="0" u="none" strike="noStrike" kern="1200" dirty="0">
                <a:solidFill>
                  <a:schemeClr val="tx1"/>
                </a:solidFill>
                <a:effectLst/>
                <a:latin typeface="Georgia Regular" panose="02040502050405020303" pitchFamily="18" charset="0"/>
                <a:ea typeface="+mn-ea"/>
                <a:cs typeface="+mn-cs"/>
              </a:rPr>
              <a:t> design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30</a:t>
            </a:fld>
            <a:endParaRPr lang="en-US"/>
          </a:p>
        </p:txBody>
      </p:sp>
    </p:spTree>
    <p:extLst>
      <p:ext uri="{BB962C8B-B14F-4D97-AF65-F5344CB8AC3E}">
        <p14:creationId xmlns:p14="http://schemas.microsoft.com/office/powerpoint/2010/main" val="788105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Now we have addressed one-side of the gap, now we will focus on the hardware for conv design</a:t>
            </a: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31</a:t>
            </a:fld>
            <a:endParaRPr lang="en-US" dirty="0"/>
          </a:p>
        </p:txBody>
      </p:sp>
    </p:spTree>
    <p:extLst>
      <p:ext uri="{BB962C8B-B14F-4D97-AF65-F5344CB8AC3E}">
        <p14:creationId xmlns:p14="http://schemas.microsoft.com/office/powerpoint/2010/main" val="447565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We also had up with 3 different design strategies for </a:t>
            </a:r>
            <a:r>
              <a:rPr lang="en-US" sz="1200" b="0" i="0" u="none" strike="noStrike" kern="1200" dirty="0" err="1">
                <a:solidFill>
                  <a:schemeClr val="tx1"/>
                </a:solidFill>
                <a:effectLst/>
                <a:latin typeface="Georgia Regular" panose="02040502050405020303" pitchFamily="18" charset="0"/>
                <a:ea typeface="+mn-ea"/>
                <a:cs typeface="+mn-cs"/>
              </a:rPr>
              <a:t>hw</a:t>
            </a:r>
            <a:r>
              <a:rPr lang="en-US" sz="1200" b="0" i="0" u="none" strike="noStrike" kern="1200" dirty="0">
                <a:solidFill>
                  <a:schemeClr val="tx1"/>
                </a:solidFill>
                <a:effectLst/>
                <a:latin typeface="Georgia Regular" panose="02040502050405020303" pitchFamily="18" charset="0"/>
                <a:ea typeface="+mn-ea"/>
                <a:cs typeface="+mn-cs"/>
              </a:rPr>
              <a:t> design</a:t>
            </a:r>
            <a:endParaRPr lang="en-US" b="0" dirty="0">
              <a:effectLst/>
            </a:endParaRPr>
          </a:p>
          <a:p>
            <a:br>
              <a:rPr lang="en-US" dirty="0"/>
            </a:b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32</a:t>
            </a:fld>
            <a:endParaRPr lang="en-US"/>
          </a:p>
        </p:txBody>
      </p:sp>
    </p:spTree>
    <p:extLst>
      <p:ext uri="{BB962C8B-B14F-4D97-AF65-F5344CB8AC3E}">
        <p14:creationId xmlns:p14="http://schemas.microsoft.com/office/powerpoint/2010/main" val="4066579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Strategy 1 is to specialize </a:t>
            </a:r>
            <a:r>
              <a:rPr lang="en-US" sz="1200" b="0" i="0" u="none" strike="noStrike" kern="1200" dirty="0" err="1">
                <a:solidFill>
                  <a:schemeClr val="tx1"/>
                </a:solidFill>
                <a:effectLst/>
                <a:latin typeface="Georgia Regular" panose="02040502050405020303" pitchFamily="18" charset="0"/>
                <a:ea typeface="+mn-ea"/>
                <a:cs typeface="+mn-cs"/>
              </a:rPr>
              <a:t>hw</a:t>
            </a:r>
            <a:r>
              <a:rPr lang="en-US" sz="1200" b="0" i="0" u="none" strike="noStrike" kern="1200" dirty="0">
                <a:solidFill>
                  <a:schemeClr val="tx1"/>
                </a:solidFill>
                <a:effectLst/>
                <a:latin typeface="Georgia Regular" panose="02040502050405020303" pitchFamily="18" charset="0"/>
                <a:ea typeface="+mn-ea"/>
                <a:cs typeface="+mn-cs"/>
              </a:rPr>
              <a:t> support for 1x1 conv </a:t>
            </a:r>
          </a:p>
          <a:p>
            <a:pPr rtl="0"/>
            <a:endParaRPr lang="en-US" sz="1200" b="0" i="0" u="none" strike="noStrike" kern="1200" dirty="0">
              <a:solidFill>
                <a:schemeClr val="tx1"/>
              </a:solidFill>
              <a:effectLst/>
              <a:latin typeface="Georgia Regular" panose="02040502050405020303" pitchFamily="18" charset="0"/>
              <a:ea typeface="+mn-ea"/>
              <a:cs typeface="+mn-cs"/>
            </a:endParaRPr>
          </a:p>
          <a:p>
            <a:pPr rtl="0"/>
            <a:r>
              <a:rPr lang="en-US" sz="1200" b="0" i="0" u="none" strike="noStrike" kern="1200" dirty="0">
                <a:solidFill>
                  <a:schemeClr val="tx1"/>
                </a:solidFill>
                <a:effectLst/>
                <a:latin typeface="Georgia Regular" panose="02040502050405020303" pitchFamily="18" charset="0"/>
                <a:ea typeface="+mn-ea"/>
                <a:cs typeface="+mn-cs"/>
              </a:rPr>
              <a:t>Since it is the only type of conv we need to support, it is essentially a matrix vector multiplication engine.</a:t>
            </a:r>
          </a:p>
          <a:p>
            <a:pPr rtl="0"/>
            <a:r>
              <a:rPr lang="en-US" sz="1200" b="0" i="0" u="none" strike="noStrike" kern="1200" dirty="0">
                <a:solidFill>
                  <a:schemeClr val="tx1"/>
                </a:solidFill>
                <a:effectLst/>
                <a:latin typeface="Georgia Regular" panose="02040502050405020303" pitchFamily="18" charset="0"/>
                <a:ea typeface="+mn-ea"/>
                <a:cs typeface="+mn-cs"/>
              </a:rPr>
              <a:t>This engine takes 4-bit input and produces 17-bit partial sums. We buffer the weights of an entire layer and the </a:t>
            </a:r>
            <a:r>
              <a:rPr lang="en-US" sz="1200" b="0" i="0" u="none" strike="noStrike" kern="1200" dirty="0" err="1">
                <a:solidFill>
                  <a:schemeClr val="tx1"/>
                </a:solidFill>
                <a:effectLst/>
                <a:latin typeface="Georgia Regular" panose="02040502050405020303" pitchFamily="18" charset="0"/>
                <a:ea typeface="+mn-ea"/>
                <a:cs typeface="+mn-cs"/>
              </a:rPr>
              <a:t>parital</a:t>
            </a:r>
            <a:r>
              <a:rPr lang="en-US" sz="1200" b="0" i="0" u="none" strike="noStrike" kern="1200" dirty="0">
                <a:solidFill>
                  <a:schemeClr val="tx1"/>
                </a:solidFill>
                <a:effectLst/>
                <a:latin typeface="Georgia Regular" panose="02040502050405020303" pitchFamily="18" charset="0"/>
                <a:ea typeface="+mn-ea"/>
                <a:cs typeface="+mn-cs"/>
              </a:rPr>
              <a:t> sums on-chip. The engine can perform 32x32 MACs per iteration. Each input pixel gets reused output channel size times after it is fetched.</a:t>
            </a:r>
          </a:p>
          <a:p>
            <a:pPr rtl="0"/>
            <a:endParaRPr lang="en-US" altLang="zh-CN" sz="1200" b="0" i="0" u="none" strike="noStrike" kern="1200" dirty="0">
              <a:solidFill>
                <a:schemeClr val="tx1"/>
              </a:solidFill>
              <a:effectLst/>
              <a:latin typeface="Georgia Regular" panose="020405020504050203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Georgia Regular" panose="02040502050405020303" pitchFamily="18" charset="0"/>
                <a:ea typeface="+mn-ea"/>
                <a:cs typeface="+mn-cs"/>
              </a:rPr>
              <a:t>With the  specialized compute engine, we can simply controlling logic for scheduling and use the on-chip resources more effectively. </a:t>
            </a:r>
            <a:endParaRPr lang="en-US" sz="1200" b="0" i="0" u="none" strike="noStrike" kern="1200" dirty="0">
              <a:solidFill>
                <a:schemeClr val="tx1"/>
              </a:solidFill>
              <a:effectLst/>
              <a:latin typeface="Georgia Regular" panose="02040502050405020303" pitchFamily="18" charset="0"/>
              <a:ea typeface="+mn-ea"/>
              <a:cs typeface="+mn-cs"/>
            </a:endParaRPr>
          </a:p>
          <a:p>
            <a:pPr rtl="0"/>
            <a:endParaRPr lang="en-US" altLang="zh-CN" sz="1200" b="0" i="0" u="none" strike="noStrike" kern="1200" dirty="0">
              <a:solidFill>
                <a:schemeClr val="tx1"/>
              </a:solidFill>
              <a:effectLst/>
              <a:latin typeface="Georgia Regular" panose="02040502050405020303" pitchFamily="18" charset="0"/>
              <a:ea typeface="+mn-ea"/>
              <a:cs typeface="+mn-cs"/>
            </a:endParaRPr>
          </a:p>
        </p:txBody>
      </p:sp>
      <p:sp>
        <p:nvSpPr>
          <p:cNvPr id="4" name="灯片编号占位符 3"/>
          <p:cNvSpPr>
            <a:spLocks noGrp="1"/>
          </p:cNvSpPr>
          <p:nvPr>
            <p:ph type="sldNum" sz="quarter" idx="10"/>
          </p:nvPr>
        </p:nvSpPr>
        <p:spPr/>
        <p:txBody>
          <a:bodyPr/>
          <a:lstStyle/>
          <a:p>
            <a:fld id="{CA8C8996-0E41-CA40-BE21-F53B2D5601D9}" type="slidenum">
              <a:rPr lang="en-US" smtClean="0"/>
              <a:t>33</a:t>
            </a:fld>
            <a:endParaRPr lang="en-US"/>
          </a:p>
        </p:txBody>
      </p:sp>
    </p:spTree>
    <p:extLst>
      <p:ext uri="{BB962C8B-B14F-4D97-AF65-F5344CB8AC3E}">
        <p14:creationId xmlns:p14="http://schemas.microsoft.com/office/powerpoint/2010/main" val="1622540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The 2nd strategy is to use dataflow architecture with line buffers to</a:t>
            </a:r>
            <a:r>
              <a:rPr lang="en-US" sz="1200" b="0" i="1" u="sng" strike="noStrike" kern="1200" dirty="0">
                <a:solidFill>
                  <a:schemeClr val="tx1"/>
                </a:solidFill>
                <a:effectLst/>
                <a:latin typeface="Georgia Regular" panose="02040502050405020303" pitchFamily="18" charset="0"/>
                <a:ea typeface="+mn-ea"/>
                <a:cs typeface="+mn-cs"/>
              </a:rPr>
              <a:t> </a:t>
            </a:r>
            <a:r>
              <a:rPr lang="en-US" sz="1200" b="1" i="1" u="sng" strike="noStrike" kern="1200" dirty="0">
                <a:solidFill>
                  <a:schemeClr val="tx1"/>
                </a:solidFill>
                <a:effectLst/>
                <a:latin typeface="Georgia Regular" panose="02040502050405020303" pitchFamily="18" charset="0"/>
                <a:ea typeface="+mn-ea"/>
                <a:cs typeface="+mn-cs"/>
              </a:rPr>
              <a:t>exploit the pipeline parallelism</a:t>
            </a:r>
            <a:r>
              <a:rPr lang="en-US" sz="1200" b="0" i="0" u="none" strike="noStrike" kern="1200" dirty="0">
                <a:solidFill>
                  <a:schemeClr val="tx1"/>
                </a:solidFill>
                <a:effectLst/>
                <a:latin typeface="Georgia Regular" panose="02040502050405020303" pitchFamily="18" charset="0"/>
                <a:ea typeface="+mn-ea"/>
                <a:cs typeface="+mn-cs"/>
              </a:rPr>
              <a:t>. </a:t>
            </a:r>
          </a:p>
          <a:p>
            <a:pPr rtl="0"/>
            <a:r>
              <a:rPr lang="en-US" sz="1200" b="0" i="0" u="none" strike="noStrike" kern="1200" dirty="0">
                <a:solidFill>
                  <a:schemeClr val="tx1"/>
                </a:solidFill>
                <a:effectLst/>
                <a:latin typeface="Georgia Regular" panose="02040502050405020303" pitchFamily="18" charset="0"/>
                <a:ea typeface="+mn-ea"/>
                <a:cs typeface="+mn-cs"/>
              </a:rPr>
              <a:t>We lay the data out so the input channel dimension is the lowest dimension.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For shift and 2x2 pooling that require spatial info, we need to have a line buffer to store the intermediate outputs. Once the line buffer is initialized, the shift can produce one output per 1 cycle and the 2x2 pooling with stride 2 can produce one output per 2 cycles. The anime shows how max-pooling works.  So we just slide the 2x2 window on the line buffer and take the max from the window</a:t>
            </a:r>
            <a:endParaRPr lang="en-US" b="0" dirty="0">
              <a:effectLst/>
            </a:endParaRPr>
          </a:p>
          <a:p>
            <a:br>
              <a:rPr lang="en-US" dirty="0"/>
            </a:br>
            <a:endParaRPr lang="en-US" dirty="0"/>
          </a:p>
          <a:p>
            <a:pPr rtl="0"/>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34</a:t>
            </a:fld>
            <a:endParaRPr lang="en-US" dirty="0"/>
          </a:p>
        </p:txBody>
      </p:sp>
    </p:spTree>
    <p:extLst>
      <p:ext uri="{BB962C8B-B14F-4D97-AF65-F5344CB8AC3E}">
        <p14:creationId xmlns:p14="http://schemas.microsoft.com/office/powerpoint/2010/main" val="18055769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The 2nd strategy is to use dataflow architecture with line buffers to</a:t>
            </a:r>
            <a:r>
              <a:rPr lang="en-US" sz="1200" b="0" i="1" u="sng" strike="noStrike" kern="1200" dirty="0">
                <a:solidFill>
                  <a:schemeClr val="tx1"/>
                </a:solidFill>
                <a:effectLst/>
                <a:latin typeface="Georgia Regular" panose="02040502050405020303" pitchFamily="18" charset="0"/>
                <a:ea typeface="+mn-ea"/>
                <a:cs typeface="+mn-cs"/>
              </a:rPr>
              <a:t> exploit the pipeline parallelism</a:t>
            </a:r>
            <a:r>
              <a:rPr lang="en-US" sz="1200" b="0" i="0" u="none" strike="noStrike" kern="1200" dirty="0">
                <a:solidFill>
                  <a:schemeClr val="tx1"/>
                </a:solidFill>
                <a:effectLst/>
                <a:latin typeface="Georgia Regular" panose="02040502050405020303" pitchFamily="18" charset="0"/>
                <a:ea typeface="+mn-ea"/>
                <a:cs typeface="+mn-cs"/>
              </a:rPr>
              <a:t>. We lay the data out so the input channel dimension is the lowest dimension.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For shift and 2x2 conv that require spatial info, we need to have a line buffer to store the intermediate outputs. Once the line buffer is initialized, the shift can produce one per 1 cycle and the 2x2 pooling with stride 2 can produce one output per 2 cycles. The anime shows how max-pooling works.  So we just slide the 2x2 window on the line buffer and take the max from the window</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35</a:t>
            </a:fld>
            <a:endParaRPr lang="en-US" dirty="0"/>
          </a:p>
        </p:txBody>
      </p:sp>
    </p:spTree>
    <p:extLst>
      <p:ext uri="{BB962C8B-B14F-4D97-AF65-F5344CB8AC3E}">
        <p14:creationId xmlns:p14="http://schemas.microsoft.com/office/powerpoint/2010/main" val="1537765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The last strategy is to merge layers. </a:t>
            </a:r>
          </a:p>
          <a:p>
            <a:pPr rtl="0"/>
            <a:r>
              <a:rPr lang="en-US" dirty="0"/>
              <a:t>Adding the quantization does not make the </a:t>
            </a:r>
            <a:r>
              <a:rPr lang="en-US" dirty="0" err="1"/>
              <a:t>hw</a:t>
            </a:r>
            <a:r>
              <a:rPr lang="en-US" dirty="0"/>
              <a:t> design more complicated as we can essentially merge BN/</a:t>
            </a:r>
            <a:r>
              <a:rPr lang="en-US" dirty="0" err="1"/>
              <a:t>ReLU</a:t>
            </a:r>
            <a:r>
              <a:rPr lang="en-US" dirty="0"/>
              <a:t> and the quantization layers</a:t>
            </a:r>
            <a:r>
              <a:rPr lang="en-US" sz="1200" b="0" i="0" u="none" strike="noStrike" kern="1200" dirty="0">
                <a:solidFill>
                  <a:schemeClr val="tx1"/>
                </a:solidFill>
                <a:effectLst/>
                <a:latin typeface="Georgia Regular" panose="02040502050405020303" pitchFamily="18" charset="0"/>
                <a:ea typeface="+mn-ea"/>
                <a:cs typeface="+mn-cs"/>
              </a:rPr>
              <a:t> into a conversion module. The conversion unit takes a 17-bits partial sum and turn it into a 4-bit value.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Since the 3 functions in conversion unit are monotonic, we can easily implement the HW using comparators with 15 threshold values. </a:t>
            </a:r>
            <a:endParaRPr lang="en-US" b="0" dirty="0">
              <a:effectLst/>
            </a:endParaRPr>
          </a:p>
        </p:txBody>
      </p:sp>
      <p:sp>
        <p:nvSpPr>
          <p:cNvPr id="4" name="灯片编号占位符 3"/>
          <p:cNvSpPr>
            <a:spLocks noGrp="1"/>
          </p:cNvSpPr>
          <p:nvPr>
            <p:ph type="sldNum" sz="quarter" idx="10"/>
          </p:nvPr>
        </p:nvSpPr>
        <p:spPr/>
        <p:txBody>
          <a:bodyPr/>
          <a:lstStyle/>
          <a:p>
            <a:fld id="{CA8C8996-0E41-CA40-BE21-F53B2D5601D9}" type="slidenum">
              <a:rPr lang="en-US" smtClean="0"/>
              <a:t>39</a:t>
            </a:fld>
            <a:endParaRPr lang="en-US"/>
          </a:p>
        </p:txBody>
      </p:sp>
    </p:spTree>
    <p:extLst>
      <p:ext uri="{BB962C8B-B14F-4D97-AF65-F5344CB8AC3E}">
        <p14:creationId xmlns:p14="http://schemas.microsoft.com/office/powerpoint/2010/main" val="3599811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This slide shows an overall architecture of the </a:t>
            </a:r>
            <a:r>
              <a:rPr lang="en-US" sz="1200" b="0" i="0" u="none" strike="noStrike" kern="1200" dirty="0" err="1">
                <a:solidFill>
                  <a:schemeClr val="tx1"/>
                </a:solidFill>
                <a:effectLst/>
                <a:latin typeface="Georgia Regular" panose="02040502050405020303" pitchFamily="18" charset="0"/>
                <a:ea typeface="+mn-ea"/>
                <a:cs typeface="+mn-cs"/>
              </a:rPr>
              <a:t>synetgy</a:t>
            </a:r>
            <a:r>
              <a:rPr lang="en-US" sz="1200" b="0" i="0" u="none" strike="noStrike" kern="1200" dirty="0">
                <a:solidFill>
                  <a:schemeClr val="tx1"/>
                </a:solidFill>
                <a:effectLst/>
                <a:latin typeface="Georgia Regular" panose="02040502050405020303" pitchFamily="18" charset="0"/>
                <a:ea typeface="+mn-ea"/>
                <a:cs typeface="+mn-cs"/>
              </a:rPr>
              <a:t> hardware.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At every invocation of the accelerator, it can compute one subgraph of 1x1 conv, 2x2 max pooling, following by shift and shuffle operations.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We implemented the accelerator in </a:t>
            </a:r>
            <a:r>
              <a:rPr lang="en-US" sz="1200" b="0" i="0" u="none" strike="noStrike" kern="1200" dirty="0" err="1">
                <a:solidFill>
                  <a:schemeClr val="tx1"/>
                </a:solidFill>
                <a:effectLst/>
                <a:latin typeface="Georgia Regular" panose="02040502050405020303" pitchFamily="18" charset="0"/>
                <a:ea typeface="+mn-ea"/>
                <a:cs typeface="+mn-cs"/>
              </a:rPr>
              <a:t>Vivado</a:t>
            </a:r>
            <a:r>
              <a:rPr lang="en-US" sz="1200" b="0" i="0" u="none" strike="noStrike" kern="1200" dirty="0">
                <a:solidFill>
                  <a:schemeClr val="tx1"/>
                </a:solidFill>
                <a:effectLst/>
                <a:latin typeface="Georgia Regular" panose="02040502050405020303" pitchFamily="18" charset="0"/>
                <a:ea typeface="+mn-ea"/>
                <a:cs typeface="+mn-cs"/>
              </a:rPr>
              <a:t> HLS and the PYNQ tools. </a:t>
            </a:r>
            <a:endParaRPr lang="en-US" b="0" dirty="0">
              <a:effectLst/>
            </a:endParaRPr>
          </a:p>
          <a:p>
            <a:br>
              <a:rPr lang="en-US" dirty="0"/>
            </a:b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40</a:t>
            </a:fld>
            <a:endParaRPr lang="en-US"/>
          </a:p>
        </p:txBody>
      </p:sp>
    </p:spTree>
    <p:extLst>
      <p:ext uri="{BB962C8B-B14F-4D97-AF65-F5344CB8AC3E}">
        <p14:creationId xmlns:p14="http://schemas.microsoft.com/office/powerpoint/2010/main" val="4279409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The following slides show how we schedule the building blocks of DiractDeltaNetV2 onto the accelerator. Basically, every call to the accelerator compute a subgraph of the network that has exactly one 1x1 conv.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t>41</a:t>
            </a:fld>
            <a:endParaRPr lang="en-US"/>
          </a:p>
        </p:txBody>
      </p:sp>
    </p:spTree>
    <p:extLst>
      <p:ext uri="{BB962C8B-B14F-4D97-AF65-F5344CB8AC3E}">
        <p14:creationId xmlns:p14="http://schemas.microsoft.com/office/powerpoint/2010/main" val="940868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t>
            </a:r>
          </a:p>
          <a:p>
            <a:pPr marL="228600" indent="-228600">
              <a:buAutoNum type="arabicPeriod"/>
            </a:pPr>
            <a:r>
              <a:rPr lang="en-US" dirty="0"/>
              <a:t>Add </a:t>
            </a:r>
            <a:r>
              <a:rPr lang="en-US" dirty="0" err="1"/>
              <a:t>sw</a:t>
            </a:r>
            <a:r>
              <a:rPr lang="en-US" dirty="0"/>
              <a:t> -&gt; </a:t>
            </a:r>
            <a:r>
              <a:rPr lang="en-US" dirty="0" err="1"/>
              <a:t>hw</a:t>
            </a:r>
            <a:r>
              <a:rPr lang="en-US" dirty="0"/>
              <a:t> mapping </a:t>
            </a:r>
          </a:p>
          <a:p>
            <a:pPr marL="228600" indent="-228600">
              <a:buAutoNum type="arabicPeriod"/>
            </a:pPr>
            <a:r>
              <a:rPr lang="en-US" dirty="0"/>
              <a:t>Add animation on the </a:t>
            </a:r>
            <a:r>
              <a:rPr lang="en-US" dirty="0" err="1"/>
              <a:t>hw</a:t>
            </a:r>
            <a:r>
              <a:rPr lang="en-US" dirty="0"/>
              <a:t> + skips </a:t>
            </a:r>
          </a:p>
        </p:txBody>
      </p:sp>
      <p:sp>
        <p:nvSpPr>
          <p:cNvPr id="4" name="Slide Number Placeholder 3"/>
          <p:cNvSpPr>
            <a:spLocks noGrp="1"/>
          </p:cNvSpPr>
          <p:nvPr>
            <p:ph type="sldNum" sz="quarter" idx="5"/>
          </p:nvPr>
        </p:nvSpPr>
        <p:spPr/>
        <p:txBody>
          <a:bodyPr/>
          <a:lstStyle/>
          <a:p>
            <a:fld id="{CA8C8996-0E41-CA40-BE21-F53B2D5601D9}" type="slidenum">
              <a:rPr lang="en-US" smtClean="0"/>
              <a:t>42</a:t>
            </a:fld>
            <a:endParaRPr lang="en-US"/>
          </a:p>
        </p:txBody>
      </p:sp>
    </p:spTree>
    <p:extLst>
      <p:ext uri="{BB962C8B-B14F-4D97-AF65-F5344CB8AC3E}">
        <p14:creationId xmlns:p14="http://schemas.microsoft.com/office/powerpoint/2010/main" val="3977735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When we try to deploy the CV kernels on the embedded devices, we try to optimize for two keys goals.</a:t>
            </a:r>
          </a:p>
          <a:p>
            <a:pPr rtl="0"/>
            <a:r>
              <a:rPr lang="en-US" sz="1200" b="0" i="0" u="none" strike="noStrike" kern="1200" dirty="0">
                <a:solidFill>
                  <a:schemeClr val="tx1"/>
                </a:solidFill>
                <a:effectLst/>
                <a:latin typeface="Georgia Regular" panose="02040502050405020303" pitchFamily="18" charset="0"/>
                <a:ea typeface="+mn-ea"/>
                <a:cs typeface="+mn-cs"/>
              </a:rPr>
              <a:t>First, accuracy.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Accuracy is a very essential metric for applications like security cameras and autonomous vehicles.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And second, efficiency, which is often thought as inference speed and power.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This is a metric that constrains the deployment scenarios of many applications. </a:t>
            </a:r>
            <a:endParaRPr lang="en-US" b="0" dirty="0">
              <a:effectLst/>
            </a:endParaRPr>
          </a:p>
          <a:p>
            <a:br>
              <a:rPr lang="en-US" dirty="0"/>
            </a:br>
            <a:r>
              <a:rPr lang="en-US" dirty="0"/>
              <a:t>TODO: Anime</a:t>
            </a:r>
            <a:endParaRPr lang="zh-CN" altLang="zh-CN" sz="1200" kern="1200" dirty="0">
              <a:solidFill>
                <a:schemeClr val="tx1"/>
              </a:solidFill>
              <a:effectLst/>
              <a:ea typeface="+mn-ea"/>
              <a:cs typeface="+mn-cs"/>
            </a:endParaRPr>
          </a:p>
        </p:txBody>
      </p:sp>
      <p:sp>
        <p:nvSpPr>
          <p:cNvPr id="4" name="灯片编号占位符 3"/>
          <p:cNvSpPr>
            <a:spLocks noGrp="1"/>
          </p:cNvSpPr>
          <p:nvPr>
            <p:ph type="sldNum" sz="quarter" idx="10"/>
          </p:nvPr>
        </p:nvSpPr>
        <p:spPr/>
        <p:txBody>
          <a:bodyPr/>
          <a:lstStyle/>
          <a:p>
            <a:fld id="{CA8C8996-0E41-CA40-BE21-F53B2D5601D9}" type="slidenum">
              <a:rPr lang="en-US" smtClean="0"/>
              <a:t>4</a:t>
            </a:fld>
            <a:endParaRPr lang="en-US"/>
          </a:p>
        </p:txBody>
      </p:sp>
    </p:spTree>
    <p:extLst>
      <p:ext uri="{BB962C8B-B14F-4D97-AF65-F5344CB8AC3E}">
        <p14:creationId xmlns:p14="http://schemas.microsoft.com/office/powerpoint/2010/main" val="2135139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t>
            </a:r>
          </a:p>
          <a:p>
            <a:pPr marL="228600" indent="-228600">
              <a:buAutoNum type="arabicPeriod"/>
            </a:pPr>
            <a:r>
              <a:rPr lang="en-US" dirty="0"/>
              <a:t>Add </a:t>
            </a:r>
            <a:r>
              <a:rPr lang="en-US" dirty="0" err="1"/>
              <a:t>sw</a:t>
            </a:r>
            <a:r>
              <a:rPr lang="en-US" dirty="0"/>
              <a:t> -&gt; </a:t>
            </a:r>
            <a:r>
              <a:rPr lang="en-US" dirty="0" err="1"/>
              <a:t>hw</a:t>
            </a:r>
            <a:r>
              <a:rPr lang="en-US" dirty="0"/>
              <a:t> mapping </a:t>
            </a:r>
          </a:p>
          <a:p>
            <a:pPr marL="228600" indent="-228600">
              <a:buAutoNum type="arabicPeriod"/>
            </a:pPr>
            <a:r>
              <a:rPr lang="en-US" dirty="0"/>
              <a:t>Add animation on the </a:t>
            </a:r>
            <a:r>
              <a:rPr lang="en-US" dirty="0" err="1"/>
              <a:t>hw</a:t>
            </a:r>
            <a:r>
              <a:rPr lang="en-US" dirty="0"/>
              <a:t> + skips </a:t>
            </a:r>
          </a:p>
        </p:txBody>
      </p:sp>
      <p:sp>
        <p:nvSpPr>
          <p:cNvPr id="4" name="Slide Number Placeholder 3"/>
          <p:cNvSpPr>
            <a:spLocks noGrp="1"/>
          </p:cNvSpPr>
          <p:nvPr>
            <p:ph type="sldNum" sz="quarter" idx="5"/>
          </p:nvPr>
        </p:nvSpPr>
        <p:spPr/>
        <p:txBody>
          <a:bodyPr/>
          <a:lstStyle/>
          <a:p>
            <a:fld id="{CA8C8996-0E41-CA40-BE21-F53B2D5601D9}" type="slidenum">
              <a:rPr lang="en-US" smtClean="0"/>
              <a:t>43</a:t>
            </a:fld>
            <a:endParaRPr lang="en-US"/>
          </a:p>
        </p:txBody>
      </p:sp>
    </p:spTree>
    <p:extLst>
      <p:ext uri="{BB962C8B-B14F-4D97-AF65-F5344CB8AC3E}">
        <p14:creationId xmlns:p14="http://schemas.microsoft.com/office/powerpoint/2010/main" val="3999814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t>
            </a:r>
          </a:p>
          <a:p>
            <a:pPr marL="228600" indent="-228600">
              <a:buAutoNum type="arabicPeriod"/>
            </a:pPr>
            <a:r>
              <a:rPr lang="en-US" dirty="0"/>
              <a:t>Add </a:t>
            </a:r>
            <a:r>
              <a:rPr lang="en-US" dirty="0" err="1"/>
              <a:t>sw</a:t>
            </a:r>
            <a:r>
              <a:rPr lang="en-US" dirty="0"/>
              <a:t> -&gt; </a:t>
            </a:r>
            <a:r>
              <a:rPr lang="en-US" dirty="0" err="1"/>
              <a:t>hw</a:t>
            </a:r>
            <a:r>
              <a:rPr lang="en-US" dirty="0"/>
              <a:t> mapping </a:t>
            </a:r>
          </a:p>
          <a:p>
            <a:pPr marL="228600" indent="-228600">
              <a:buAutoNum type="arabicPeriod"/>
            </a:pPr>
            <a:r>
              <a:rPr lang="en-US" dirty="0"/>
              <a:t>Add animation on the </a:t>
            </a:r>
            <a:r>
              <a:rPr lang="en-US" dirty="0" err="1"/>
              <a:t>hw</a:t>
            </a:r>
            <a:r>
              <a:rPr lang="en-US" dirty="0"/>
              <a:t> + skips </a:t>
            </a:r>
          </a:p>
        </p:txBody>
      </p:sp>
      <p:sp>
        <p:nvSpPr>
          <p:cNvPr id="4" name="Slide Number Placeholder 3"/>
          <p:cNvSpPr>
            <a:spLocks noGrp="1"/>
          </p:cNvSpPr>
          <p:nvPr>
            <p:ph type="sldNum" sz="quarter" idx="5"/>
          </p:nvPr>
        </p:nvSpPr>
        <p:spPr/>
        <p:txBody>
          <a:bodyPr/>
          <a:lstStyle/>
          <a:p>
            <a:fld id="{CA8C8996-0E41-CA40-BE21-F53B2D5601D9}" type="slidenum">
              <a:rPr lang="en-US" smtClean="0"/>
              <a:t>44</a:t>
            </a:fld>
            <a:endParaRPr lang="en-US"/>
          </a:p>
        </p:txBody>
      </p:sp>
    </p:spTree>
    <p:extLst>
      <p:ext uri="{BB962C8B-B14F-4D97-AF65-F5344CB8AC3E}">
        <p14:creationId xmlns:p14="http://schemas.microsoft.com/office/powerpoint/2010/main" val="3269538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t>
            </a:r>
          </a:p>
          <a:p>
            <a:pPr marL="228600" indent="-228600">
              <a:buAutoNum type="arabicPeriod"/>
            </a:pPr>
            <a:r>
              <a:rPr lang="en-US" dirty="0"/>
              <a:t>Add </a:t>
            </a:r>
            <a:r>
              <a:rPr lang="en-US" dirty="0" err="1"/>
              <a:t>sw</a:t>
            </a:r>
            <a:r>
              <a:rPr lang="en-US" dirty="0"/>
              <a:t> -&gt; </a:t>
            </a:r>
            <a:r>
              <a:rPr lang="en-US" dirty="0" err="1"/>
              <a:t>hw</a:t>
            </a:r>
            <a:r>
              <a:rPr lang="en-US" dirty="0"/>
              <a:t> mapping </a:t>
            </a:r>
          </a:p>
          <a:p>
            <a:pPr marL="228600" indent="-228600">
              <a:buAutoNum type="arabicPeriod"/>
            </a:pPr>
            <a:r>
              <a:rPr lang="en-US" dirty="0"/>
              <a:t>Add animation on the </a:t>
            </a:r>
            <a:r>
              <a:rPr lang="en-US" dirty="0" err="1"/>
              <a:t>hw</a:t>
            </a:r>
            <a:r>
              <a:rPr lang="en-US" dirty="0"/>
              <a:t> + skips </a:t>
            </a:r>
          </a:p>
        </p:txBody>
      </p:sp>
      <p:sp>
        <p:nvSpPr>
          <p:cNvPr id="4" name="Slide Number Placeholder 3"/>
          <p:cNvSpPr>
            <a:spLocks noGrp="1"/>
          </p:cNvSpPr>
          <p:nvPr>
            <p:ph type="sldNum" sz="quarter" idx="5"/>
          </p:nvPr>
        </p:nvSpPr>
        <p:spPr/>
        <p:txBody>
          <a:bodyPr/>
          <a:lstStyle/>
          <a:p>
            <a:fld id="{CA8C8996-0E41-CA40-BE21-F53B2D5601D9}" type="slidenum">
              <a:rPr lang="en-US" smtClean="0"/>
              <a:t>45</a:t>
            </a:fld>
            <a:endParaRPr lang="en-US"/>
          </a:p>
        </p:txBody>
      </p:sp>
    </p:spTree>
    <p:extLst>
      <p:ext uri="{BB962C8B-B14F-4D97-AF65-F5344CB8AC3E}">
        <p14:creationId xmlns:p14="http://schemas.microsoft.com/office/powerpoint/2010/main" val="2611367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t>
            </a:r>
          </a:p>
          <a:p>
            <a:pPr marL="228600" indent="-228600">
              <a:buAutoNum type="arabicPeriod"/>
            </a:pPr>
            <a:r>
              <a:rPr lang="en-US" dirty="0"/>
              <a:t>Add </a:t>
            </a:r>
            <a:r>
              <a:rPr lang="en-US" dirty="0" err="1"/>
              <a:t>sw</a:t>
            </a:r>
            <a:r>
              <a:rPr lang="en-US" dirty="0"/>
              <a:t> -&gt; </a:t>
            </a:r>
            <a:r>
              <a:rPr lang="en-US" dirty="0" err="1"/>
              <a:t>hw</a:t>
            </a:r>
            <a:r>
              <a:rPr lang="en-US" dirty="0"/>
              <a:t> mapping </a:t>
            </a:r>
          </a:p>
          <a:p>
            <a:pPr marL="228600" indent="-228600">
              <a:buAutoNum type="arabicPeriod"/>
            </a:pPr>
            <a:r>
              <a:rPr lang="en-US" dirty="0"/>
              <a:t>Add animation on the </a:t>
            </a:r>
            <a:r>
              <a:rPr lang="en-US" dirty="0" err="1"/>
              <a:t>hw</a:t>
            </a:r>
            <a:r>
              <a:rPr lang="en-US" dirty="0"/>
              <a:t> + skips </a:t>
            </a:r>
          </a:p>
        </p:txBody>
      </p:sp>
      <p:sp>
        <p:nvSpPr>
          <p:cNvPr id="4" name="Slide Number Placeholder 3"/>
          <p:cNvSpPr>
            <a:spLocks noGrp="1"/>
          </p:cNvSpPr>
          <p:nvPr>
            <p:ph type="sldNum" sz="quarter" idx="5"/>
          </p:nvPr>
        </p:nvSpPr>
        <p:spPr/>
        <p:txBody>
          <a:bodyPr/>
          <a:lstStyle/>
          <a:p>
            <a:fld id="{CA8C8996-0E41-CA40-BE21-F53B2D5601D9}" type="slidenum">
              <a:rPr lang="en-US" smtClean="0"/>
              <a:t>46</a:t>
            </a:fld>
            <a:endParaRPr lang="en-US"/>
          </a:p>
        </p:txBody>
      </p:sp>
    </p:spTree>
    <p:extLst>
      <p:ext uri="{BB962C8B-B14F-4D97-AF65-F5344CB8AC3E}">
        <p14:creationId xmlns:p14="http://schemas.microsoft.com/office/powerpoint/2010/main" val="12230486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Here comes our experimental results. As we found a bug in python implementation,  you might notice some results change from the paper. </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47</a:t>
            </a:fld>
            <a:endParaRPr lang="en-US"/>
          </a:p>
        </p:txBody>
      </p:sp>
    </p:spTree>
    <p:extLst>
      <p:ext uri="{BB962C8B-B14F-4D97-AF65-F5344CB8AC3E}">
        <p14:creationId xmlns:p14="http://schemas.microsoft.com/office/powerpoint/2010/main" val="1990114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We run the accelerator on the Ultra96 board with a Xilinx ZU3EG FPGA, which is the second smallest device in the </a:t>
            </a:r>
            <a:r>
              <a:rPr lang="en-US" sz="1200" b="0" i="0" u="none" strike="noStrike" kern="1200" dirty="0" err="1">
                <a:solidFill>
                  <a:schemeClr val="tx1"/>
                </a:solidFill>
                <a:effectLst/>
                <a:latin typeface="Georgia Regular" panose="02040502050405020303" pitchFamily="18" charset="0"/>
                <a:ea typeface="+mn-ea"/>
                <a:cs typeface="+mn-cs"/>
              </a:rPr>
              <a:t>ultrascale</a:t>
            </a:r>
            <a:r>
              <a:rPr lang="en-US" sz="1200" b="0" i="0" u="none" strike="noStrike" kern="1200" dirty="0">
                <a:solidFill>
                  <a:schemeClr val="tx1"/>
                </a:solidFill>
                <a:effectLst/>
                <a:latin typeface="Georgia Regular" panose="02040502050405020303" pitchFamily="18" charset="0"/>
                <a:ea typeface="+mn-ea"/>
                <a:cs typeface="+mn-cs"/>
              </a:rPr>
              <a:t>+ family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t>48</a:t>
            </a:fld>
            <a:endParaRPr lang="en-US"/>
          </a:p>
        </p:txBody>
      </p:sp>
    </p:spTree>
    <p:extLst>
      <p:ext uri="{BB962C8B-B14F-4D97-AF65-F5344CB8AC3E}">
        <p14:creationId xmlns:p14="http://schemas.microsoft.com/office/powerpoint/2010/main" val="3464398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Here shows the resource utilization of our accelerator. Most of the LUTs/DSP are used for computing 4-bit multiplication. The BRAM is used for line buffers and </a:t>
            </a:r>
            <a:r>
              <a:rPr lang="en-US" sz="1200" b="0" i="0" u="none" strike="noStrike" kern="1200" dirty="0" err="1">
                <a:solidFill>
                  <a:schemeClr val="tx1"/>
                </a:solidFill>
                <a:effectLst/>
                <a:latin typeface="Georgia Regular" panose="02040502050405020303" pitchFamily="18" charset="0"/>
                <a:ea typeface="+mn-ea"/>
                <a:cs typeface="+mn-cs"/>
              </a:rPr>
              <a:t>fifos</a:t>
            </a:r>
            <a:r>
              <a:rPr lang="en-US" sz="1200" b="0" i="0" u="none" strike="noStrike" kern="1200" dirty="0">
                <a:solidFill>
                  <a:schemeClr val="tx1"/>
                </a:solidFill>
                <a:effectLst/>
                <a:latin typeface="Georgia Regular" panose="02040502050405020303" pitchFamily="18" charset="0"/>
                <a:ea typeface="+mn-ea"/>
                <a:cs typeface="+mn-cs"/>
              </a:rPr>
              <a:t>.  </a:t>
            </a:r>
            <a:endParaRPr lang="en-US" altLang="zh-CN" dirty="0"/>
          </a:p>
          <a:p>
            <a:pPr marL="228600" indent="-228600">
              <a:buAutoNum type="arabicPeriod"/>
            </a:pPr>
            <a:endParaRPr lang="en-US" altLang="zh-CN" dirty="0"/>
          </a:p>
          <a:p>
            <a:pPr marL="228600" indent="-228600">
              <a:buAutoNum type="arabicPeriod"/>
            </a:pPr>
            <a:endParaRPr lang="en-US" altLang="zh-CN" dirty="0"/>
          </a:p>
          <a:p>
            <a:pPr marL="228600" indent="-228600">
              <a:buAutoNum type="arabicPeriod"/>
            </a:pP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49</a:t>
            </a:fld>
            <a:endParaRPr lang="en-US"/>
          </a:p>
        </p:txBody>
      </p:sp>
    </p:spTree>
    <p:extLst>
      <p:ext uri="{BB962C8B-B14F-4D97-AF65-F5344CB8AC3E}">
        <p14:creationId xmlns:p14="http://schemas.microsoft.com/office/powerpoint/2010/main" val="34993515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1" dirty="0"/>
          </a:p>
        </p:txBody>
      </p:sp>
      <p:sp>
        <p:nvSpPr>
          <p:cNvPr id="4" name="灯片编号占位符 3"/>
          <p:cNvSpPr>
            <a:spLocks noGrp="1"/>
          </p:cNvSpPr>
          <p:nvPr>
            <p:ph type="sldNum" sz="quarter" idx="10"/>
          </p:nvPr>
        </p:nvSpPr>
        <p:spPr/>
        <p:txBody>
          <a:bodyPr/>
          <a:lstStyle/>
          <a:p>
            <a:fld id="{CA8C8996-0E41-CA40-BE21-F53B2D5601D9}" type="slidenum">
              <a:rPr lang="en-US" smtClean="0"/>
              <a:t>50</a:t>
            </a:fld>
            <a:endParaRPr lang="en-US"/>
          </a:p>
        </p:txBody>
      </p:sp>
    </p:spTree>
    <p:extLst>
      <p:ext uri="{BB962C8B-B14F-4D97-AF65-F5344CB8AC3E}">
        <p14:creationId xmlns:p14="http://schemas.microsoft.com/office/powerpoint/2010/main" val="36418080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batch multiple image together mainly to average out the overhead incurred by the software API call to the accelerator. The latency of python API</a:t>
            </a:r>
            <a:r>
              <a:rPr lang="en-US" altLang="zh-CN" baseline="0" dirty="0"/>
              <a:t> call is actually larger than the computational latency of a layer. We reduce the times of API call by batching. Also batching enables more weight reuse. With batching, the frame rate can go from 58.7 on batch 1 all the way up to 96.5 on a batch of 16.</a:t>
            </a:r>
          </a:p>
          <a:p>
            <a:r>
              <a:rPr lang="en-US" altLang="zh-CN" baseline="0" dirty="0"/>
              <a:t>16.5min</a:t>
            </a:r>
          </a:p>
          <a:p>
            <a:endParaRPr lang="en-US" altLang="zh-CN" baseline="0" dirty="0"/>
          </a:p>
          <a:p>
            <a:r>
              <a:rPr lang="en-US" altLang="zh-CN" baseline="0" dirty="0"/>
              <a:t>TODO:</a:t>
            </a:r>
          </a:p>
          <a:p>
            <a:pPr marL="228600" indent="-228600">
              <a:buAutoNum type="arabicPeriod"/>
            </a:pPr>
            <a:r>
              <a:rPr lang="en-US" altLang="zh-CN" baseline="0" dirty="0"/>
              <a:t>Justify 16 -&gt;  Multiple cameras </a:t>
            </a:r>
          </a:p>
        </p:txBody>
      </p:sp>
      <p:sp>
        <p:nvSpPr>
          <p:cNvPr id="4" name="灯片编号占位符 3"/>
          <p:cNvSpPr>
            <a:spLocks noGrp="1"/>
          </p:cNvSpPr>
          <p:nvPr>
            <p:ph type="sldNum" sz="quarter" idx="10"/>
          </p:nvPr>
        </p:nvSpPr>
        <p:spPr/>
        <p:txBody>
          <a:bodyPr/>
          <a:lstStyle/>
          <a:p>
            <a:fld id="{CA8C8996-0E41-CA40-BE21-F53B2D5601D9}" type="slidenum">
              <a:rPr lang="en-US" smtClean="0"/>
              <a:t>51</a:t>
            </a:fld>
            <a:endParaRPr lang="en-US"/>
          </a:p>
        </p:txBody>
      </p:sp>
    </p:spTree>
    <p:extLst>
      <p:ext uri="{BB962C8B-B14F-4D97-AF65-F5344CB8AC3E}">
        <p14:creationId xmlns:p14="http://schemas.microsoft.com/office/powerpoint/2010/main" val="8592607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I’ll first give</a:t>
            </a:r>
            <a:r>
              <a:rPr lang="en-US" altLang="zh-CN" baseline="0" dirty="0"/>
              <a:t> the introduction.</a:t>
            </a:r>
          </a:p>
          <a:p>
            <a:endParaRPr lang="en-US" altLang="zh-CN" baseline="0" dirty="0"/>
          </a:p>
          <a:p>
            <a:r>
              <a:rPr lang="en-US" altLang="zh-CN" baseline="0" dirty="0"/>
              <a:t>Maybe give a motivating summary instead </a:t>
            </a:r>
          </a:p>
          <a:p>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52</a:t>
            </a:fld>
            <a:endParaRPr lang="en-US"/>
          </a:p>
        </p:txBody>
      </p:sp>
    </p:spTree>
    <p:extLst>
      <p:ext uri="{BB962C8B-B14F-4D97-AF65-F5344CB8AC3E}">
        <p14:creationId xmlns:p14="http://schemas.microsoft.com/office/powerpoint/2010/main" val="1649837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kern="1200" dirty="0">
                <a:solidFill>
                  <a:schemeClr val="tx1"/>
                </a:solidFill>
                <a:effectLst/>
                <a:latin typeface="Georgia Regular" panose="02040502050405020303" pitchFamily="18" charset="0"/>
                <a:ea typeface="+mn-ea"/>
                <a:cs typeface="+mn-cs"/>
              </a:rPr>
              <a:t>Both the computer vision community and the hardware community are working towards the same goals. </a:t>
            </a:r>
          </a:p>
          <a:p>
            <a:pPr rtl="0"/>
            <a:r>
              <a:rPr lang="en-US" sz="1800" b="0" i="0" u="none" strike="noStrike" kern="1200" dirty="0">
                <a:solidFill>
                  <a:schemeClr val="tx1"/>
                </a:solidFill>
                <a:effectLst/>
                <a:latin typeface="Georgia Regular" panose="02040502050405020303" pitchFamily="18" charset="0"/>
                <a:ea typeface="+mn-ea"/>
                <a:cs typeface="+mn-cs"/>
              </a:rPr>
              <a:t>However, we still see a gap between the two communities. </a:t>
            </a:r>
            <a:endParaRPr lang="en-US" sz="1800"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5</a:t>
            </a:fld>
            <a:endParaRPr lang="en-US" dirty="0"/>
          </a:p>
        </p:txBody>
      </p:sp>
    </p:spTree>
    <p:extLst>
      <p:ext uri="{BB962C8B-B14F-4D97-AF65-F5344CB8AC3E}">
        <p14:creationId xmlns:p14="http://schemas.microsoft.com/office/powerpoint/2010/main" val="31655224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eorgia Regular" panose="02040502050405020303" pitchFamily="18" charset="0"/>
                <a:ea typeface="+mn-ea"/>
                <a:cs typeface="+mn-cs"/>
              </a:rPr>
              <a:t>From this work, we show that by </a:t>
            </a:r>
            <a:r>
              <a:rPr lang="en-US" sz="1200" b="0" i="0" u="none" strike="noStrike" kern="1200" dirty="0" err="1">
                <a:solidFill>
                  <a:schemeClr val="tx1"/>
                </a:solidFill>
                <a:effectLst/>
                <a:latin typeface="Georgia Regular" panose="02040502050405020303" pitchFamily="18" charset="0"/>
                <a:ea typeface="+mn-ea"/>
                <a:cs typeface="+mn-cs"/>
              </a:rPr>
              <a:t>codesigining</a:t>
            </a:r>
            <a:r>
              <a:rPr lang="en-US" sz="1200" b="0" i="0" u="none" strike="noStrike" kern="1200" dirty="0">
                <a:solidFill>
                  <a:schemeClr val="tx1"/>
                </a:solidFill>
                <a:effectLst/>
                <a:latin typeface="Georgia Regular" panose="02040502050405020303" pitchFamily="18" charset="0"/>
                <a:ea typeface="+mn-ea"/>
                <a:cs typeface="+mn-cs"/>
              </a:rPr>
              <a:t> </a:t>
            </a:r>
            <a:r>
              <a:rPr lang="en-US" sz="1200" b="0" i="0" u="none" strike="noStrike" kern="1200" dirty="0" err="1">
                <a:solidFill>
                  <a:schemeClr val="tx1"/>
                </a:solidFill>
                <a:effectLst/>
                <a:latin typeface="Georgia Regular" panose="02040502050405020303" pitchFamily="18" charset="0"/>
                <a:ea typeface="+mn-ea"/>
                <a:cs typeface="+mn-cs"/>
              </a:rPr>
              <a:t>hw</a:t>
            </a:r>
            <a:r>
              <a:rPr lang="en-US" sz="1200" b="0" i="0" u="none" strike="noStrike" kern="1200" dirty="0">
                <a:solidFill>
                  <a:schemeClr val="tx1"/>
                </a:solidFill>
                <a:effectLst/>
                <a:latin typeface="Georgia Regular" panose="02040502050405020303" pitchFamily="18" charset="0"/>
                <a:ea typeface="+mn-ea"/>
                <a:cs typeface="+mn-cs"/>
              </a:rPr>
              <a:t> and algorithm we can close the gap.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eorgia Regular" panose="02040502050405020303" pitchFamily="18" charset="0"/>
                <a:ea typeface="+mn-ea"/>
                <a:cs typeface="+mn-cs"/>
              </a:rPr>
              <a:t>The codesign methodology can achieve high accuracy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53</a:t>
            </a:fld>
            <a:endParaRPr lang="en-US" dirty="0"/>
          </a:p>
        </p:txBody>
      </p:sp>
    </p:spTree>
    <p:extLst>
      <p:ext uri="{BB962C8B-B14F-4D97-AF65-F5344CB8AC3E}">
        <p14:creationId xmlns:p14="http://schemas.microsoft.com/office/powerpoint/2010/main" val="18080457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In this work,</a:t>
            </a:r>
            <a:r>
              <a:rPr lang="en-US" altLang="zh-CN" baseline="0" dirty="0"/>
              <a:t> we demonstrate that a</a:t>
            </a:r>
            <a:r>
              <a:rPr lang="en-US" altLang="zh-CN" dirty="0"/>
              <a:t>lgorithm-hardware co-design can achieve both high accuracy and fast inference for embedded CV applications. For future work, we will further increase the parallelism of the</a:t>
            </a:r>
            <a:r>
              <a:rPr lang="en-US" altLang="zh-CN" baseline="0" dirty="0"/>
              <a:t> accelerator and modify </a:t>
            </a:r>
            <a:r>
              <a:rPr lang="en-US" altLang="zh-CN" dirty="0" err="1"/>
              <a:t>DiracDeltaNet’s</a:t>
            </a:r>
            <a:r>
              <a:rPr lang="en-US" altLang="zh-CN" dirty="0"/>
              <a:t> structure to be more regular.</a:t>
            </a:r>
          </a:p>
          <a:p>
            <a:r>
              <a:rPr lang="en-US" altLang="zh-CN" dirty="0"/>
              <a:t>18.5min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54</a:t>
            </a:fld>
            <a:endParaRPr lang="en-US"/>
          </a:p>
        </p:txBody>
      </p:sp>
    </p:spTree>
    <p:extLst>
      <p:ext uri="{BB962C8B-B14F-4D97-AF65-F5344CB8AC3E}">
        <p14:creationId xmlns:p14="http://schemas.microsoft.com/office/powerpoint/2010/main" val="779805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20min</a:t>
            </a:r>
          </a:p>
        </p:txBody>
      </p:sp>
      <p:sp>
        <p:nvSpPr>
          <p:cNvPr id="4" name="Slide Number Placeholder 3"/>
          <p:cNvSpPr>
            <a:spLocks noGrp="1"/>
          </p:cNvSpPr>
          <p:nvPr>
            <p:ph type="sldNum" sz="quarter" idx="10"/>
          </p:nvPr>
        </p:nvSpPr>
        <p:spPr/>
        <p:txBody>
          <a:bodyPr/>
          <a:lstStyle/>
          <a:p>
            <a:fld id="{CA8C8996-0E41-CA40-BE21-F53B2D5601D9}" type="slidenum">
              <a:rPr lang="en-US" smtClean="0"/>
              <a:t>55</a:t>
            </a:fld>
            <a:endParaRPr lang="en-US"/>
          </a:p>
        </p:txBody>
      </p:sp>
    </p:spTree>
    <p:extLst>
      <p:ext uri="{BB962C8B-B14F-4D97-AF65-F5344CB8AC3E}">
        <p14:creationId xmlns:p14="http://schemas.microsoft.com/office/powerpoint/2010/main" val="2679733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On the algorithm side, </a:t>
            </a:r>
          </a:p>
          <a:p>
            <a:pPr rtl="0"/>
            <a:r>
              <a:rPr lang="en-US" sz="1200" b="0" i="0" u="none" strike="noStrike" kern="1200" dirty="0" err="1">
                <a:solidFill>
                  <a:schemeClr val="tx1"/>
                </a:solidFill>
                <a:effectLst/>
                <a:latin typeface="Georgia Regular" panose="02040502050405020303" pitchFamily="18" charset="0"/>
                <a:ea typeface="+mn-ea"/>
                <a:cs typeface="+mn-cs"/>
              </a:rPr>
              <a:t>ConvNet</a:t>
            </a:r>
            <a:r>
              <a:rPr lang="en-US" sz="1200" b="0" i="0" u="none" strike="noStrike" kern="1200" dirty="0">
                <a:solidFill>
                  <a:schemeClr val="tx1"/>
                </a:solidFill>
                <a:effectLst/>
                <a:latin typeface="Georgia Regular" panose="02040502050405020303" pitchFamily="18" charset="0"/>
                <a:ea typeface="+mn-ea"/>
                <a:cs typeface="+mn-cs"/>
              </a:rPr>
              <a:t> designs have evolved to maximize accuracy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The CV community tends to pay secondary attention to the hardware efficiency.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Earlier network design such as the VGG Net, for example, requires 15.8 GOP to classify one image.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Nowadays even though the CV community starts to report total FLOPs and parameters size of their network design. </a:t>
            </a:r>
          </a:p>
          <a:p>
            <a:pPr rtl="0"/>
            <a:r>
              <a:rPr lang="en-US" sz="1200" b="0" i="0" u="none" strike="noStrike" kern="1200" dirty="0">
                <a:solidFill>
                  <a:schemeClr val="tx1"/>
                </a:solidFill>
                <a:effectLst/>
                <a:latin typeface="Georgia Regular" panose="02040502050405020303" pitchFamily="18" charset="0"/>
                <a:ea typeface="+mn-ea"/>
                <a:cs typeface="+mn-cs"/>
              </a:rPr>
              <a:t>These efficiency proxies might not be the best measure for HW performance. </a:t>
            </a:r>
            <a:endParaRPr lang="en-US" b="0" dirty="0">
              <a:effectLst/>
            </a:endParaRPr>
          </a:p>
          <a:p>
            <a:pPr rtl="0"/>
            <a:r>
              <a:rPr lang="en-US" sz="1200" b="0" i="0" u="none" strike="noStrike" kern="1200" dirty="0" err="1">
                <a:solidFill>
                  <a:schemeClr val="tx1"/>
                </a:solidFill>
                <a:effectLst/>
                <a:latin typeface="Georgia Regular" panose="02040502050405020303" pitchFamily="18" charset="0"/>
                <a:ea typeface="+mn-ea"/>
                <a:cs typeface="+mn-cs"/>
              </a:rPr>
              <a:t>NasNet</a:t>
            </a:r>
            <a:r>
              <a:rPr lang="en-US" sz="1200" b="0" i="0" u="none" strike="noStrike" kern="1200" dirty="0">
                <a:solidFill>
                  <a:schemeClr val="tx1"/>
                </a:solidFill>
                <a:effectLst/>
                <a:latin typeface="Georgia Regular" panose="02040502050405020303" pitchFamily="18" charset="0"/>
                <a:ea typeface="+mn-ea"/>
                <a:cs typeface="+mn-cs"/>
              </a:rPr>
              <a:t> for example, has pretty small model size and low total ops, but if we take a look at its complicated structure, it is actually not easy to support it efficiently on the hardware. </a:t>
            </a:r>
            <a:br>
              <a:rPr lang="en-US" dirty="0"/>
            </a:br>
            <a:r>
              <a:rPr lang="en-US" dirty="0"/>
              <a:t> </a:t>
            </a:r>
          </a:p>
          <a:p>
            <a:pPr marL="228600" indent="-228600">
              <a:buAutoNum type="arabicPeriod"/>
            </a:pPr>
            <a:r>
              <a:rPr lang="en-US" dirty="0"/>
              <a:t>While ignoring hardware efficiency </a:t>
            </a:r>
          </a:p>
          <a:p>
            <a:pPr marL="228600" indent="-228600">
              <a:buAutoNum type="arabicPeriod"/>
            </a:pPr>
            <a:r>
              <a:rPr lang="en-US" dirty="0"/>
              <a:t>Ignoring </a:t>
            </a:r>
            <a:r>
              <a:rPr lang="en-US" dirty="0" err="1"/>
              <a:t>hw</a:t>
            </a:r>
            <a:r>
              <a:rPr lang="en-US" dirty="0"/>
              <a:t> friendliness and full mapping </a:t>
            </a:r>
          </a:p>
          <a:p>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t>6</a:t>
            </a:fld>
            <a:endParaRPr lang="en-US"/>
          </a:p>
        </p:txBody>
      </p:sp>
    </p:spTree>
    <p:extLst>
      <p:ext uri="{BB962C8B-B14F-4D97-AF65-F5344CB8AC3E}">
        <p14:creationId xmlns:p14="http://schemas.microsoft.com/office/powerpoint/2010/main" val="2806743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The hardware community, on the other hand, tend to work on off-the-shelf network designs.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Few work attempted to change the NN structure to adapt them to hardware design.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Most of the work to-date have been focused on reducing the precision and pruning.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And often, improved throughput comes at the expense of lower accuracy. </a:t>
            </a:r>
          </a:p>
          <a:p>
            <a:pPr rtl="0"/>
            <a:endParaRPr lang="en-US" b="0" dirty="0">
              <a:effectLst/>
            </a:endParaRPr>
          </a:p>
          <a:p>
            <a:br>
              <a:rPr lang="en-US" dirty="0"/>
            </a:br>
            <a:r>
              <a:rPr lang="en-US" dirty="0"/>
              <a:t>Some previous work </a:t>
            </a:r>
          </a:p>
          <a:p>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t>7</a:t>
            </a:fld>
            <a:endParaRPr lang="en-US"/>
          </a:p>
        </p:txBody>
      </p:sp>
    </p:spTree>
    <p:extLst>
      <p:ext uri="{BB962C8B-B14F-4D97-AF65-F5344CB8AC3E}">
        <p14:creationId xmlns:p14="http://schemas.microsoft.com/office/powerpoint/2010/main" val="350649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So, I’ve explained the gap between the two communities.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Can we bridge this gap by synergizing the knowledge from both communities?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With this research, we hope to answer this by doing algorithm-hardware co-design to optimize for both accuracy and hardware efficiency </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8</a:t>
            </a:fld>
            <a:endParaRPr lang="en-US" dirty="0"/>
          </a:p>
        </p:txBody>
      </p:sp>
    </p:spTree>
    <p:extLst>
      <p:ext uri="{BB962C8B-B14F-4D97-AF65-F5344CB8AC3E}">
        <p14:creationId xmlns:p14="http://schemas.microsoft.com/office/powerpoint/2010/main" val="1203748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First I will talk about how we designed efficient </a:t>
            </a:r>
            <a:r>
              <a:rPr lang="en-US" sz="1200" b="0" i="0" u="none" strike="noStrike" kern="1200" dirty="0" err="1">
                <a:solidFill>
                  <a:schemeClr val="tx1"/>
                </a:solidFill>
                <a:effectLst/>
                <a:latin typeface="Georgia Regular" panose="02040502050405020303" pitchFamily="18" charset="0"/>
                <a:ea typeface="+mn-ea"/>
                <a:cs typeface="+mn-cs"/>
              </a:rPr>
              <a:t>ConvNets</a:t>
            </a:r>
            <a:r>
              <a:rPr lang="en-US" sz="1200" b="0" i="0" u="none" strike="noStrike" kern="1200" dirty="0">
                <a:solidFill>
                  <a:schemeClr val="tx1"/>
                </a:solidFill>
                <a:effectLst/>
                <a:latin typeface="Georgia Regular" panose="02040502050405020303" pitchFamily="18" charset="0"/>
                <a:ea typeface="+mn-ea"/>
                <a:cs typeface="+mn-cs"/>
              </a:rPr>
              <a:t> for HW </a:t>
            </a:r>
            <a:endParaRPr lang="en-US" b="0" dirty="0">
              <a:effectLst/>
            </a:endParaRPr>
          </a:p>
          <a:p>
            <a:br>
              <a:rPr lang="en-US" dirty="0"/>
            </a:b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9</a:t>
            </a:fld>
            <a:endParaRPr lang="en-US"/>
          </a:p>
        </p:txBody>
      </p:sp>
    </p:spTree>
    <p:extLst>
      <p:ext uri="{BB962C8B-B14F-4D97-AF65-F5344CB8AC3E}">
        <p14:creationId xmlns:p14="http://schemas.microsoft.com/office/powerpoint/2010/main" val="211145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64297" y="2864717"/>
            <a:ext cx="7463405" cy="746999"/>
          </a:xfrm>
        </p:spPr>
        <p:txBody>
          <a:bodyPr/>
          <a:lstStyle/>
          <a:p>
            <a:r>
              <a:rPr lang="en-US" dirty="0"/>
              <a:t>Click to edit Master title style</a:t>
            </a:r>
          </a:p>
        </p:txBody>
      </p:sp>
      <p:sp>
        <p:nvSpPr>
          <p:cNvPr id="3" name="Subtitle 2"/>
          <p:cNvSpPr>
            <a:spLocks noGrp="1"/>
          </p:cNvSpPr>
          <p:nvPr>
            <p:ph type="subTitle" idx="1"/>
          </p:nvPr>
        </p:nvSpPr>
        <p:spPr>
          <a:xfrm>
            <a:off x="1907097" y="2503924"/>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320800" y="6356351"/>
            <a:ext cx="2844800" cy="365125"/>
          </a:xfrm>
        </p:spPr>
        <p:txBody>
          <a:bodyPr/>
          <a:lstStyle/>
          <a:p>
            <a:fld id="{B2B8BE6E-137A-0549-AF4B-17B432C9A688}" type="datetime1">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18610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F2C48E-EBC5-804A-99C4-EC103FE50342}" type="datetime1">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3961803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182960"/>
            <a:ext cx="10972800" cy="494320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5A166-0A45-A14B-98C9-FC4A5C3CB69B}" type="datetime1">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728703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EE9788-9D7B-8044-8687-30D6E16CBE7F}" type="datetime1">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1565516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Georgia Regular"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A03E3AAD-CFF1-9E49-BB49-7C3FD6F8BD0A}" type="datetime1">
              <a:rPr lang="en-US" smtClean="0"/>
              <a:t>2/27/19</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1702570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Georgia Regular" panose="02040502050405020303" pitchFamily="18" charset="0"/>
              </a:defRPr>
            </a:lvl1pPr>
            <a:lvl2pPr>
              <a:defRPr b="0" i="0">
                <a:latin typeface="Georgia Regular" panose="02040502050405020303" pitchFamily="18" charset="0"/>
              </a:defRPr>
            </a:lvl2pPr>
            <a:lvl3pPr>
              <a:defRPr b="0" i="0">
                <a:latin typeface="Georgia Regular" panose="02040502050405020303" pitchFamily="18" charset="0"/>
              </a:defRPr>
            </a:lvl3pPr>
            <a:lvl4pPr>
              <a:defRPr b="0" i="0">
                <a:latin typeface="Georgia Regular" panose="02040502050405020303" pitchFamily="18" charset="0"/>
              </a:defRPr>
            </a:lvl4pPr>
            <a:lvl5pPr>
              <a:defRPr b="0" i="0">
                <a:latin typeface="Georgia Regular"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A6AB90D0-E2AB-4543-A02B-75DEE4C3C45F}" type="datetime1">
              <a:rPr lang="en-US" smtClean="0"/>
              <a:t>2/27/19</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2024650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b="0" i="0">
                <a:solidFill>
                  <a:schemeClr val="tx1">
                    <a:tint val="75000"/>
                  </a:schemeClr>
                </a:solidFill>
                <a:latin typeface="Georgia Regular"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83080F5C-0B86-584E-8C71-941E1621326F}" type="datetime1">
              <a:rPr lang="en-US" smtClean="0"/>
              <a:t>2/27/19</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1423020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a:prstGeom prst="rect">
            <a:avLst/>
          </a:prstGeom>
        </p:spPr>
        <p:txBody>
          <a:bodyPr/>
          <a:lstStyle>
            <a:lvl1pPr>
              <a:defRPr b="0" i="0">
                <a:latin typeface="Georgia Regular" panose="02040502050405020303" pitchFamily="18" charset="0"/>
              </a:defRPr>
            </a:lvl1pPr>
            <a:lvl2pPr>
              <a:defRPr b="0" i="0">
                <a:latin typeface="Georgia Regular" panose="02040502050405020303" pitchFamily="18" charset="0"/>
              </a:defRPr>
            </a:lvl2pPr>
            <a:lvl3pPr>
              <a:defRPr b="0" i="0">
                <a:latin typeface="Georgia Regular" panose="02040502050405020303" pitchFamily="18" charset="0"/>
              </a:defRPr>
            </a:lvl3pPr>
            <a:lvl4pPr>
              <a:defRPr b="0" i="0">
                <a:latin typeface="Georgia Regular" panose="02040502050405020303" pitchFamily="18" charset="0"/>
              </a:defRPr>
            </a:lvl4pPr>
            <a:lvl5pPr>
              <a:defRPr b="0" i="0">
                <a:latin typeface="Georgia Regular"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25625"/>
            <a:ext cx="5156200" cy="4351338"/>
          </a:xfrm>
          <a:prstGeom prst="rect">
            <a:avLst/>
          </a:prstGeom>
        </p:spPr>
        <p:txBody>
          <a:bodyPr/>
          <a:lstStyle>
            <a:lvl1pPr>
              <a:defRPr b="0" i="0">
                <a:latin typeface="Georgia Regular" panose="02040502050405020303" pitchFamily="18" charset="0"/>
              </a:defRPr>
            </a:lvl1pPr>
            <a:lvl2pPr>
              <a:defRPr b="0" i="0">
                <a:latin typeface="Georgia Regular" panose="02040502050405020303" pitchFamily="18" charset="0"/>
              </a:defRPr>
            </a:lvl2pPr>
            <a:lvl3pPr>
              <a:defRPr b="0" i="0">
                <a:latin typeface="Georgia Regular" panose="02040502050405020303" pitchFamily="18" charset="0"/>
              </a:defRPr>
            </a:lvl3pPr>
            <a:lvl4pPr>
              <a:defRPr b="0" i="0">
                <a:latin typeface="Georgia Regular" panose="02040502050405020303" pitchFamily="18" charset="0"/>
              </a:defRPr>
            </a:lvl4pPr>
            <a:lvl5pPr>
              <a:defRPr b="0" i="0">
                <a:latin typeface="Georgia Regular"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FD500D23-C923-1F4C-9F94-1F28C63066FA}" type="datetime1">
              <a:rPr lang="en-US" smtClean="0"/>
              <a:t>2/27/19</a:t>
            </a:fld>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181410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a:prstGeom prst="rect">
            <a:avLst/>
          </a:prstGeom>
        </p:spPr>
        <p:txBody>
          <a:bodyPr anchor="b"/>
          <a:lstStyle>
            <a:lvl1pPr marL="0" indent="0">
              <a:buNone/>
              <a:defRPr sz="2400" b="0" i="0">
                <a:latin typeface="Georgia Regular"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40318" y="2505075"/>
            <a:ext cx="5158316" cy="3684588"/>
          </a:xfrm>
          <a:prstGeom prst="rect">
            <a:avLst/>
          </a:prstGeom>
        </p:spPr>
        <p:txBody>
          <a:bodyPr/>
          <a:lstStyle>
            <a:lvl1pPr>
              <a:defRPr b="0" i="0">
                <a:latin typeface="Georgia Regular" panose="02040502050405020303" pitchFamily="18" charset="0"/>
              </a:defRPr>
            </a:lvl1pPr>
            <a:lvl2pPr>
              <a:defRPr b="0" i="0">
                <a:latin typeface="Georgia Regular" panose="02040502050405020303" pitchFamily="18" charset="0"/>
              </a:defRPr>
            </a:lvl2pPr>
            <a:lvl3pPr>
              <a:defRPr b="0" i="0">
                <a:latin typeface="Georgia Regular" panose="02040502050405020303" pitchFamily="18" charset="0"/>
              </a:defRPr>
            </a:lvl3pPr>
            <a:lvl4pPr>
              <a:defRPr b="0" i="0">
                <a:latin typeface="Georgia Regular" panose="02040502050405020303" pitchFamily="18" charset="0"/>
              </a:defRPr>
            </a:lvl4pPr>
            <a:lvl5pPr>
              <a:defRPr b="0" i="0">
                <a:latin typeface="Georgia Regular"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0" i="0">
                <a:latin typeface="Georgia Regular"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717" cy="3684588"/>
          </a:xfrm>
          <a:prstGeom prst="rect">
            <a:avLst/>
          </a:prstGeom>
        </p:spPr>
        <p:txBody>
          <a:bodyPr/>
          <a:lstStyle>
            <a:lvl1pPr>
              <a:defRPr b="0" i="0">
                <a:latin typeface="Georgia Regular" panose="02040502050405020303" pitchFamily="18" charset="0"/>
              </a:defRPr>
            </a:lvl1pPr>
            <a:lvl2pPr>
              <a:defRPr b="0" i="0">
                <a:latin typeface="Georgia Regular" panose="02040502050405020303" pitchFamily="18" charset="0"/>
              </a:defRPr>
            </a:lvl2pPr>
            <a:lvl3pPr>
              <a:defRPr b="0" i="0">
                <a:latin typeface="Georgia Regular" panose="02040502050405020303" pitchFamily="18" charset="0"/>
              </a:defRPr>
            </a:lvl3pPr>
            <a:lvl4pPr>
              <a:defRPr b="0" i="0">
                <a:latin typeface="Georgia Regular" panose="02040502050405020303" pitchFamily="18" charset="0"/>
              </a:defRPr>
            </a:lvl4pPr>
            <a:lvl5pPr>
              <a:defRPr b="0" i="0">
                <a:latin typeface="Georgia Regular"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EA1943A2-3888-1B4F-89EE-CD7F9B22CE63}" type="datetime1">
              <a:rPr lang="en-US" smtClean="0"/>
              <a:t>2/27/19</a:t>
            </a:fld>
            <a:endParaRPr lang="en-US" dirty="0"/>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1688306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1CD10F9B-BF63-4D4B-8047-BFD53B5CFB30}" type="datetime1">
              <a:rPr lang="en-US" smtClean="0"/>
              <a:t>2/27/19</a:t>
            </a:fld>
            <a:endParaRPr lang="en-US" dirty="0"/>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660203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CEDE4319-0443-C84C-8C11-C83B88694EB8}" type="datetime1">
              <a:rPr lang="en-US" smtClean="0"/>
              <a:t>2/27/19</a:t>
            </a:fld>
            <a:endParaRPr lang="en-US" dirty="0"/>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2136493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65745" y="179393"/>
            <a:ext cx="8460509" cy="785532"/>
          </a:xfrm>
        </p:spPr>
        <p:txBody>
          <a:bodyPr>
            <a:noAutofit/>
          </a:bodyPr>
          <a:lstStyle>
            <a:lvl1pPr>
              <a:defRPr sz="4800"/>
            </a:lvl1pPr>
          </a:lstStyle>
          <a:p>
            <a:r>
              <a:rPr lang="en-US" dirty="0"/>
              <a:t>Click to edit Master title style</a:t>
            </a:r>
          </a:p>
        </p:txBody>
      </p:sp>
      <p:sp>
        <p:nvSpPr>
          <p:cNvPr id="3" name="Content Placeholder 2"/>
          <p:cNvSpPr>
            <a:spLocks noGrp="1"/>
          </p:cNvSpPr>
          <p:nvPr>
            <p:ph idx="1"/>
          </p:nvPr>
        </p:nvSpPr>
        <p:spPr>
          <a:xfrm>
            <a:off x="609600" y="1362748"/>
            <a:ext cx="10972800" cy="4943203"/>
          </a:xfrm>
          <a:prstGeom prst="rect">
            <a:avLst/>
          </a:prstGeo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7A47CA-0F4B-1148-975C-D267068491C5}" type="datetime1">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4175613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a:prstGeom prst="rect">
            <a:avLst/>
          </a:prstGeom>
        </p:spPr>
        <p:txBody>
          <a:bodyPr/>
          <a:lstStyle>
            <a:lvl1pPr>
              <a:defRPr sz="3200" b="0" i="0">
                <a:latin typeface="Georgia Regular" panose="02040502050405020303" pitchFamily="18" charset="0"/>
              </a:defRPr>
            </a:lvl1pPr>
            <a:lvl2pPr>
              <a:defRPr sz="2800" b="0" i="0">
                <a:latin typeface="Georgia Regular" panose="02040502050405020303" pitchFamily="18" charset="0"/>
              </a:defRPr>
            </a:lvl2pPr>
            <a:lvl3pPr>
              <a:defRPr sz="2400" b="0" i="0">
                <a:latin typeface="Georgia Regular" panose="02040502050405020303" pitchFamily="18" charset="0"/>
              </a:defRPr>
            </a:lvl3pPr>
            <a:lvl4pPr>
              <a:defRPr sz="2000" b="0" i="0">
                <a:latin typeface="Georgia Regular" panose="02040502050405020303" pitchFamily="18" charset="0"/>
              </a:defRPr>
            </a:lvl4pPr>
            <a:lvl5pPr>
              <a:defRPr sz="2000" b="0" i="0">
                <a:latin typeface="Georgia Regular" panose="02040502050405020303"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b="0" i="0">
                <a:latin typeface="Georgia Regular"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726FB25F-D0CE-C346-B06E-ABE4BCB4BD49}" type="datetime1">
              <a:rPr lang="en-US" smtClean="0"/>
              <a:t>2/27/19</a:t>
            </a:fld>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2127424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a:prstGeom prst="rect">
            <a:avLst/>
          </a:prstGeom>
        </p:spPr>
        <p:txBody>
          <a:bodyPr/>
          <a:lstStyle>
            <a:lvl1pPr marL="0" indent="0">
              <a:buNone/>
              <a:defRPr sz="3200" b="0" i="0">
                <a:latin typeface="Georgia Regular" panose="02040502050405020303"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b="0" i="0">
                <a:latin typeface="Georgia Regular"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127AC923-FBCC-F640-9CDA-1B6EEFE7BFFF}" type="datetime1">
              <a:rPr lang="en-US" smtClean="0"/>
              <a:t>2/27/19</a:t>
            </a:fld>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23991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defRPr b="0" i="0">
                <a:latin typeface="Georgia Regular" panose="02040502050405020303" pitchFamily="18" charset="0"/>
              </a:defRPr>
            </a:lvl1pPr>
            <a:lvl2pPr>
              <a:defRPr b="0" i="0">
                <a:latin typeface="Georgia Regular" panose="02040502050405020303" pitchFamily="18" charset="0"/>
              </a:defRPr>
            </a:lvl2pPr>
            <a:lvl3pPr>
              <a:defRPr b="0" i="0">
                <a:latin typeface="Georgia Regular" panose="02040502050405020303" pitchFamily="18" charset="0"/>
              </a:defRPr>
            </a:lvl3pPr>
            <a:lvl4pPr>
              <a:defRPr b="0" i="0">
                <a:latin typeface="Georgia Regular" panose="02040502050405020303" pitchFamily="18" charset="0"/>
              </a:defRPr>
            </a:lvl4pPr>
            <a:lvl5pPr>
              <a:defRPr b="0" i="0">
                <a:latin typeface="Georgia Regular"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E93AEBC2-1808-9447-88A2-02BFAF95DED7}" type="datetime1">
              <a:rPr lang="en-US" smtClean="0"/>
              <a:t>2/27/19</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1651732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a:prstGeom prst="rect">
            <a:avLst/>
          </a:prstGeom>
        </p:spPr>
        <p:txBody>
          <a:bodyPr vert="eaVert"/>
          <a:lstStyle>
            <a:lvl1pPr>
              <a:defRPr b="0" i="0">
                <a:latin typeface="Georgia Regular" panose="02040502050405020303" pitchFamily="18" charset="0"/>
              </a:defRPr>
            </a:lvl1pPr>
            <a:lvl2pPr>
              <a:defRPr b="0" i="0">
                <a:latin typeface="Georgia Regular" panose="02040502050405020303" pitchFamily="18" charset="0"/>
              </a:defRPr>
            </a:lvl2pPr>
            <a:lvl3pPr>
              <a:defRPr b="0" i="0">
                <a:latin typeface="Georgia Regular" panose="02040502050405020303" pitchFamily="18" charset="0"/>
              </a:defRPr>
            </a:lvl3pPr>
            <a:lvl4pPr>
              <a:defRPr b="0" i="0">
                <a:latin typeface="Georgia Regular" panose="02040502050405020303" pitchFamily="18" charset="0"/>
              </a:defRPr>
            </a:lvl4pPr>
            <a:lvl5pPr>
              <a:defRPr b="0" i="0">
                <a:latin typeface="Georgia Regular"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8C0B7A81-AB73-D743-8560-664C970E88DC}" type="datetime1">
              <a:rPr lang="en-US" smtClean="0"/>
              <a:t>2/27/19</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142383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A6B4-DF8F-0D4D-8E00-C39AC0AE72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09ECF61-AB14-BC43-907D-BF1EA3AAE16D}"/>
              </a:ext>
            </a:extLst>
          </p:cNvPr>
          <p:cNvSpPr>
            <a:spLocks noGrp="1"/>
          </p:cNvSpPr>
          <p:nvPr>
            <p:ph type="dt" sz="half" idx="10"/>
          </p:nvPr>
        </p:nvSpPr>
        <p:spPr/>
        <p:txBody>
          <a:bodyPr/>
          <a:lstStyle/>
          <a:p>
            <a:fld id="{25D7487B-67E4-B44F-934A-1ECDCAE17DE0}" type="datetime1">
              <a:rPr lang="en-US" smtClean="0"/>
              <a:t>2/27/19</a:t>
            </a:fld>
            <a:endParaRPr lang="en-US" dirty="0"/>
          </a:p>
        </p:txBody>
      </p:sp>
      <p:sp>
        <p:nvSpPr>
          <p:cNvPr id="4" name="Footer Placeholder 3">
            <a:extLst>
              <a:ext uri="{FF2B5EF4-FFF2-40B4-BE49-F238E27FC236}">
                <a16:creationId xmlns:a16="http://schemas.microsoft.com/office/drawing/2014/main" id="{A1755AD0-9661-0241-9D92-1AE720AE07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A68FEA0-1288-5947-94BB-2B572EF1B057}"/>
              </a:ext>
            </a:extLst>
          </p:cNvPr>
          <p:cNvSpPr>
            <a:spLocks noGrp="1"/>
          </p:cNvSpPr>
          <p:nvPr>
            <p:ph type="sldNum" sz="quarter" idx="12"/>
          </p:nvPr>
        </p:nvSpPr>
        <p:spPr/>
        <p:txBody>
          <a:bodyPr/>
          <a:lstStyle/>
          <a:p>
            <a:fld id="{28712F75-E67D-3F4E-9BFB-3CCB81420A82}" type="slidenum">
              <a:rPr lang="en-US" smtClean="0"/>
              <a:pPr/>
              <a:t>‹#›</a:t>
            </a:fld>
            <a:endParaRPr lang="en-US" dirty="0"/>
          </a:p>
        </p:txBody>
      </p:sp>
    </p:spTree>
    <p:extLst>
      <p:ext uri="{BB962C8B-B14F-4D97-AF65-F5344CB8AC3E}">
        <p14:creationId xmlns:p14="http://schemas.microsoft.com/office/powerpoint/2010/main" val="909541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Georgia" panose="02040502050405020303" pitchFamily="18"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C59D5E-A5FA-4444-A1F4-2616AA82DB1D}" type="datetime1">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2344846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B42EE3-01A5-6944-93CD-1A657EF3F105}" type="datetime1">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700708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5232"/>
            <a:ext cx="5386917" cy="639762"/>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854994"/>
            <a:ext cx="5386917" cy="3951288"/>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215232"/>
            <a:ext cx="5389033" cy="639762"/>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1854994"/>
            <a:ext cx="5389033" cy="3951288"/>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4BC9D42-7BD6-4948-B339-9FBEBC34326A}" type="datetime1">
              <a:rPr lang="en-US" smtClean="0"/>
              <a:t>2/27/19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493858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800"/>
            </a:lvl1pPr>
          </a:lstStyle>
          <a:p>
            <a:r>
              <a:rPr lang="en-US" dirty="0"/>
              <a:t>Click to edit Master title style</a:t>
            </a:r>
          </a:p>
        </p:txBody>
      </p:sp>
      <p:sp>
        <p:nvSpPr>
          <p:cNvPr id="3" name="Date Placeholder 2"/>
          <p:cNvSpPr>
            <a:spLocks noGrp="1"/>
          </p:cNvSpPr>
          <p:nvPr>
            <p:ph type="dt" sz="half" idx="10"/>
          </p:nvPr>
        </p:nvSpPr>
        <p:spPr/>
        <p:txBody>
          <a:bodyPr/>
          <a:lstStyle/>
          <a:p>
            <a:fld id="{53D64F46-2CAF-E448-B960-19C691B2895F}" type="datetime1">
              <a:rPr lang="en-US" smtClean="0"/>
              <a:t>2/27/19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174468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1D34D-1A6C-D440-B942-6ECE1F7450A7}" type="datetime1">
              <a:rPr lang="en-US" smtClean="0"/>
              <a:t>2/27/19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2063224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BB8CB9-3AEE-F842-ACB6-1A788A60E97A}" type="datetime1">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297488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3497" y="17624"/>
            <a:ext cx="12192000" cy="1165336"/>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Georgia Regular" panose="02040502050405020303" pitchFamily="18" charset="0"/>
            </a:endParaRPr>
          </a:p>
        </p:txBody>
      </p:sp>
      <p:sp>
        <p:nvSpPr>
          <p:cNvPr id="2" name="Title Placeholder 1"/>
          <p:cNvSpPr>
            <a:spLocks noGrp="1"/>
          </p:cNvSpPr>
          <p:nvPr>
            <p:ph type="title"/>
          </p:nvPr>
        </p:nvSpPr>
        <p:spPr>
          <a:xfrm>
            <a:off x="1625600" y="207526"/>
            <a:ext cx="8460509" cy="785532"/>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Georgia Regular" panose="02040502050405020303" pitchFamily="18" charset="0"/>
              </a:defRPr>
            </a:lvl1pPr>
          </a:lstStyle>
          <a:p>
            <a:fld id="{25D7487B-67E4-B44F-934A-1ECDCAE17DE0}" type="datetime1">
              <a:rPr lang="en-US" smtClean="0"/>
              <a:t>2/27/19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Georgia Regular" panose="02040502050405020303" pitchFamily="18" charset="0"/>
              </a:defRPr>
            </a:lvl1pPr>
          </a:lstStyle>
          <a:p>
            <a:endParaRPr lang="en-US" dirty="0"/>
          </a:p>
        </p:txBody>
      </p:sp>
      <p:sp>
        <p:nvSpPr>
          <p:cNvPr id="6" name="Slide Number Placeholder 5"/>
          <p:cNvSpPr>
            <a:spLocks noGrp="1"/>
          </p:cNvSpPr>
          <p:nvPr>
            <p:ph type="sldNum" sz="quarter" idx="4"/>
          </p:nvPr>
        </p:nvSpPr>
        <p:spPr>
          <a:xfrm>
            <a:off x="8737600" y="6316065"/>
            <a:ext cx="2844800" cy="365125"/>
          </a:xfrm>
          <a:prstGeom prst="rect">
            <a:avLst/>
          </a:prstGeom>
        </p:spPr>
        <p:txBody>
          <a:bodyPr vert="horz" lIns="91440" tIns="45720" rIns="91440" bIns="45720" rtlCol="0" anchor="ctr"/>
          <a:lstStyle>
            <a:lvl1pPr algn="r">
              <a:defRPr sz="1600" b="0" i="0">
                <a:solidFill>
                  <a:schemeClr val="tx1">
                    <a:tint val="75000"/>
                  </a:schemeClr>
                </a:solidFill>
                <a:latin typeface="Georgia Regular" panose="02040502050405020303" pitchFamily="18" charset="0"/>
              </a:defRPr>
            </a:lvl1pPr>
          </a:lstStyle>
          <a:p>
            <a:fld id="{28712F75-E67D-3F4E-9BFB-3CCB81420A82}" type="slidenum">
              <a:rPr lang="en-US" smtClean="0"/>
              <a:pPr/>
              <a:t>‹#›</a:t>
            </a:fld>
            <a:endParaRPr lang="en-US" dirty="0"/>
          </a:p>
        </p:txBody>
      </p:sp>
      <p:pic>
        <p:nvPicPr>
          <p:cNvPr id="8" name="Picture 2"/>
          <p:cNvPicPr>
            <a:picLocks noChangeAspect="1" noChangeArrowheads="1"/>
          </p:cNvPicPr>
          <p:nvPr userDrawn="1"/>
        </p:nvPicPr>
        <p:blipFill>
          <a:blip r:embed="rId14">
            <a:extLst>
              <a:ext uri="{28A0092B-C50C-407E-A947-70E740481C1C}">
                <a14:useLocalDpi xmlns:a14="http://schemas.microsoft.com/office/drawing/2010/main"/>
              </a:ext>
            </a:extLst>
          </a:blip>
          <a:stretch>
            <a:fillRect/>
          </a:stretch>
        </p:blipFill>
        <p:spPr bwMode="auto">
          <a:xfrm>
            <a:off x="170588" y="794137"/>
            <a:ext cx="1339384" cy="266607"/>
          </a:xfrm>
          <a:prstGeom prst="rect">
            <a:avLst/>
          </a:prstGeom>
          <a:solidFill>
            <a:schemeClr val="tx2"/>
          </a:solidFill>
        </p:spPr>
      </p:pic>
      <p:pic>
        <p:nvPicPr>
          <p:cNvPr id="9" name="Picture 8">
            <a:extLst>
              <a:ext uri="{FF2B5EF4-FFF2-40B4-BE49-F238E27FC236}">
                <a16:creationId xmlns:a16="http://schemas.microsoft.com/office/drawing/2014/main" id="{715B7618-D1D1-4B26-92C6-0363868979C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770540" y="152735"/>
            <a:ext cx="1080655" cy="648022"/>
          </a:xfrm>
          <a:prstGeom prst="rect">
            <a:avLst/>
          </a:prstGeom>
        </p:spPr>
      </p:pic>
      <p:pic>
        <p:nvPicPr>
          <p:cNvPr id="10" name="Picture 9">
            <a:extLst>
              <a:ext uri="{FF2B5EF4-FFF2-40B4-BE49-F238E27FC236}">
                <a16:creationId xmlns:a16="http://schemas.microsoft.com/office/drawing/2014/main" id="{FE9341A1-0491-4B4C-83F0-B1760C6AE727}"/>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64337" y="93159"/>
            <a:ext cx="611381" cy="511076"/>
          </a:xfrm>
          <a:prstGeom prst="rect">
            <a:avLst/>
          </a:prstGeom>
        </p:spPr>
      </p:pic>
      <p:sp>
        <p:nvSpPr>
          <p:cNvPr id="12" name="Content Placeholder 2">
            <a:extLst>
              <a:ext uri="{FF2B5EF4-FFF2-40B4-BE49-F238E27FC236}">
                <a16:creationId xmlns:a16="http://schemas.microsoft.com/office/drawing/2014/main" id="{5F017B5F-4CBE-6D4E-8868-C79706174AE0}"/>
              </a:ext>
            </a:extLst>
          </p:cNvPr>
          <p:cNvSpPr txBox="1">
            <a:spLocks/>
          </p:cNvSpPr>
          <p:nvPr userDrawn="1"/>
        </p:nvSpPr>
        <p:spPr>
          <a:xfrm>
            <a:off x="609600" y="1362748"/>
            <a:ext cx="10972800" cy="4943203"/>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426318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ctr" defTabSz="457200" rtl="0" eaLnBrk="1" latinLnBrk="0" hangingPunct="1">
        <a:spcBef>
          <a:spcPct val="0"/>
        </a:spcBef>
        <a:buNone/>
        <a:defRPr sz="4800" b="0" i="0" kern="1200">
          <a:solidFill>
            <a:srgbClr val="D8A038"/>
          </a:solidFill>
          <a:latin typeface="Georgia Regular"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085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tmp"/></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emf"/><Relationship Id="rId7" Type="http://schemas.openxmlformats.org/officeDocument/2006/relationships/image" Target="../media/image12.jpg"/><Relationship Id="rId12"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tiff"/></Relationships>
</file>

<file path=ppt/slides/_rels/slide40.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tif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5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D33EDE-3A4A-4923-8C74-0293CB96D634}"/>
              </a:ext>
            </a:extLst>
          </p:cNvPr>
          <p:cNvSpPr>
            <a:spLocks noGrp="1"/>
          </p:cNvSpPr>
          <p:nvPr>
            <p:ph type="subTitle" idx="1"/>
          </p:nvPr>
        </p:nvSpPr>
        <p:spPr>
          <a:xfrm>
            <a:off x="946296" y="2002208"/>
            <a:ext cx="10488508" cy="2196765"/>
          </a:xfrm>
        </p:spPr>
        <p:txBody>
          <a:bodyPr>
            <a:noAutofit/>
          </a:bodyPr>
          <a:lstStyle/>
          <a:p>
            <a:r>
              <a:rPr lang="en-US" sz="4000" b="1" dirty="0" err="1">
                <a:solidFill>
                  <a:schemeClr val="accent1">
                    <a:lumMod val="50000"/>
                  </a:schemeClr>
                </a:solidFill>
                <a:latin typeface="等线" panose="02010600030101010101" pitchFamily="2" charset="-122"/>
                <a:ea typeface="等线" panose="02010600030101010101" pitchFamily="2" charset="-122"/>
              </a:rPr>
              <a:t>Synetgy</a:t>
            </a:r>
            <a:r>
              <a:rPr lang="en-US" sz="4000" b="1" dirty="0">
                <a:solidFill>
                  <a:schemeClr val="accent1">
                    <a:lumMod val="50000"/>
                  </a:schemeClr>
                </a:solidFill>
                <a:latin typeface="等线" panose="02010600030101010101" pitchFamily="2" charset="-122"/>
                <a:ea typeface="等线" panose="02010600030101010101" pitchFamily="2" charset="-122"/>
              </a:rPr>
              <a:t>: Algorithm-hardware Co-design for </a:t>
            </a:r>
            <a:r>
              <a:rPr lang="en-US" sz="4000" b="1" dirty="0" err="1">
                <a:solidFill>
                  <a:schemeClr val="accent1">
                    <a:lumMod val="50000"/>
                  </a:schemeClr>
                </a:solidFill>
                <a:latin typeface="等线" panose="02010600030101010101" pitchFamily="2" charset="-122"/>
                <a:ea typeface="等线" panose="02010600030101010101" pitchFamily="2" charset="-122"/>
              </a:rPr>
              <a:t>ConvNet</a:t>
            </a:r>
            <a:r>
              <a:rPr lang="en-US" sz="4000" b="1" dirty="0">
                <a:solidFill>
                  <a:schemeClr val="accent1">
                    <a:lumMod val="50000"/>
                  </a:schemeClr>
                </a:solidFill>
                <a:latin typeface="等线" panose="02010600030101010101" pitchFamily="2" charset="-122"/>
                <a:ea typeface="等线" panose="02010600030101010101" pitchFamily="2" charset="-122"/>
              </a:rPr>
              <a:t> Accelerators on Embedded FPGAs</a:t>
            </a:r>
          </a:p>
        </p:txBody>
      </p:sp>
      <p:sp>
        <p:nvSpPr>
          <p:cNvPr id="9" name="Subtitle 2">
            <a:extLst>
              <a:ext uri="{FF2B5EF4-FFF2-40B4-BE49-F238E27FC236}">
                <a16:creationId xmlns:a16="http://schemas.microsoft.com/office/drawing/2014/main" id="{E1D33EDE-3A4A-4923-8C74-0293CB96D634}"/>
              </a:ext>
            </a:extLst>
          </p:cNvPr>
          <p:cNvSpPr txBox="1">
            <a:spLocks/>
          </p:cNvSpPr>
          <p:nvPr/>
        </p:nvSpPr>
        <p:spPr>
          <a:xfrm>
            <a:off x="2826700" y="4671430"/>
            <a:ext cx="6727699" cy="80554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tLang="zh-CN" baseline="30000" dirty="0">
                <a:solidFill>
                  <a:srgbClr val="254061"/>
                </a:solidFill>
              </a:rPr>
              <a:t>1</a:t>
            </a:r>
            <a:r>
              <a:rPr lang="en-US" altLang="zh-CN" dirty="0">
                <a:solidFill>
                  <a:srgbClr val="254061"/>
                </a:solidFill>
              </a:rPr>
              <a:t>University of California, Berkeley, </a:t>
            </a:r>
            <a:r>
              <a:rPr lang="en-US" altLang="zh-CN" baseline="30000" dirty="0">
                <a:solidFill>
                  <a:srgbClr val="254061"/>
                </a:solidFill>
              </a:rPr>
              <a:t>2</a:t>
            </a:r>
            <a:r>
              <a:rPr lang="en-US" altLang="zh-CN" dirty="0">
                <a:solidFill>
                  <a:srgbClr val="254061"/>
                </a:solidFill>
              </a:rPr>
              <a:t>Tsinghua University, </a:t>
            </a:r>
            <a:r>
              <a:rPr lang="en-US" altLang="zh-CN" baseline="30000" dirty="0">
                <a:solidFill>
                  <a:srgbClr val="254061"/>
                </a:solidFill>
              </a:rPr>
              <a:t>3</a:t>
            </a:r>
            <a:r>
              <a:rPr lang="en-US" altLang="zh-CN" dirty="0">
                <a:solidFill>
                  <a:srgbClr val="254061"/>
                </a:solidFill>
              </a:rPr>
              <a:t>Politecnico di Torino, and </a:t>
            </a:r>
            <a:r>
              <a:rPr lang="en-US" altLang="zh-CN" baseline="30000" dirty="0">
                <a:solidFill>
                  <a:srgbClr val="254061"/>
                </a:solidFill>
              </a:rPr>
              <a:t>4</a:t>
            </a:r>
            <a:r>
              <a:rPr lang="en-US" altLang="zh-CN" dirty="0">
                <a:solidFill>
                  <a:srgbClr val="254061"/>
                </a:solidFill>
              </a:rPr>
              <a:t>Xilinx Research Labs</a:t>
            </a:r>
            <a:endParaRPr lang="zh-CN" altLang="zh-CN" dirty="0">
              <a:solidFill>
                <a:srgbClr val="254061"/>
              </a:solidFill>
            </a:endParaRPr>
          </a:p>
        </p:txBody>
      </p:sp>
      <p:sp>
        <p:nvSpPr>
          <p:cNvPr id="10" name="Subtitle 2"/>
          <p:cNvSpPr txBox="1">
            <a:spLocks/>
          </p:cNvSpPr>
          <p:nvPr/>
        </p:nvSpPr>
        <p:spPr>
          <a:xfrm>
            <a:off x="874271" y="3768420"/>
            <a:ext cx="10632558" cy="86123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tLang="zh-CN" dirty="0">
                <a:solidFill>
                  <a:srgbClr val="254061"/>
                </a:solidFill>
              </a:rPr>
              <a:t>Yifan Yang</a:t>
            </a:r>
            <a:r>
              <a:rPr lang="en-US" altLang="zh-CN" baseline="30000" dirty="0">
                <a:solidFill>
                  <a:srgbClr val="254061"/>
                </a:solidFill>
              </a:rPr>
              <a:t>1,2</a:t>
            </a:r>
            <a:r>
              <a:rPr lang="en-US" altLang="zh-CN" dirty="0">
                <a:solidFill>
                  <a:srgbClr val="254061"/>
                </a:solidFill>
              </a:rPr>
              <a:t>, </a:t>
            </a:r>
            <a:r>
              <a:rPr lang="en-US" altLang="zh-CN" u="sng" dirty="0">
                <a:solidFill>
                  <a:srgbClr val="254061"/>
                </a:solidFill>
              </a:rPr>
              <a:t>Qijing Huang</a:t>
            </a:r>
            <a:r>
              <a:rPr lang="en-US" altLang="zh-CN" u="sng" baseline="30000" dirty="0">
                <a:solidFill>
                  <a:srgbClr val="254061"/>
                </a:solidFill>
              </a:rPr>
              <a:t>1</a:t>
            </a:r>
            <a:r>
              <a:rPr lang="en-US" altLang="zh-CN" dirty="0">
                <a:solidFill>
                  <a:srgbClr val="254061"/>
                </a:solidFill>
              </a:rPr>
              <a:t>, Bichen Wu</a:t>
            </a:r>
            <a:r>
              <a:rPr lang="en-US" altLang="zh-CN" baseline="30000" dirty="0">
                <a:solidFill>
                  <a:srgbClr val="254061"/>
                </a:solidFill>
              </a:rPr>
              <a:t>1</a:t>
            </a:r>
            <a:r>
              <a:rPr lang="en-US" altLang="zh-CN" dirty="0">
                <a:solidFill>
                  <a:srgbClr val="254061"/>
                </a:solidFill>
              </a:rPr>
              <a:t>, Tianjun Zhang</a:t>
            </a:r>
            <a:r>
              <a:rPr lang="en-US" altLang="zh-CN" baseline="30000" dirty="0">
                <a:solidFill>
                  <a:srgbClr val="254061"/>
                </a:solidFill>
              </a:rPr>
              <a:t>1</a:t>
            </a:r>
            <a:r>
              <a:rPr lang="en-US" altLang="zh-CN" dirty="0">
                <a:solidFill>
                  <a:srgbClr val="254061"/>
                </a:solidFill>
              </a:rPr>
              <a:t>, Liang Ma</a:t>
            </a:r>
            <a:r>
              <a:rPr lang="en-US" altLang="zh-CN" baseline="30000" dirty="0">
                <a:solidFill>
                  <a:srgbClr val="254061"/>
                </a:solidFill>
              </a:rPr>
              <a:t>3</a:t>
            </a:r>
            <a:r>
              <a:rPr lang="en-US" altLang="zh-CN" dirty="0">
                <a:solidFill>
                  <a:srgbClr val="254061"/>
                </a:solidFill>
              </a:rPr>
              <a:t>, Giulio Gambardella</a:t>
            </a:r>
            <a:r>
              <a:rPr lang="en-US" altLang="zh-CN" baseline="30000" dirty="0">
                <a:solidFill>
                  <a:srgbClr val="254061"/>
                </a:solidFill>
              </a:rPr>
              <a:t>4</a:t>
            </a:r>
            <a:r>
              <a:rPr lang="en-US" altLang="zh-CN" dirty="0">
                <a:solidFill>
                  <a:srgbClr val="254061"/>
                </a:solidFill>
              </a:rPr>
              <a:t>, Michaela Blott</a:t>
            </a:r>
            <a:r>
              <a:rPr lang="en-US" altLang="zh-CN" baseline="30000" dirty="0">
                <a:solidFill>
                  <a:srgbClr val="254061"/>
                </a:solidFill>
              </a:rPr>
              <a:t>4</a:t>
            </a:r>
            <a:r>
              <a:rPr lang="en-US" altLang="zh-CN" dirty="0">
                <a:solidFill>
                  <a:srgbClr val="254061"/>
                </a:solidFill>
              </a:rPr>
              <a:t>, Luciano Lavagno</a:t>
            </a:r>
            <a:r>
              <a:rPr lang="en-US" altLang="zh-CN" baseline="30000" dirty="0">
                <a:solidFill>
                  <a:srgbClr val="254061"/>
                </a:solidFill>
              </a:rPr>
              <a:t>3</a:t>
            </a:r>
            <a:r>
              <a:rPr lang="en-US" altLang="zh-CN" dirty="0">
                <a:solidFill>
                  <a:srgbClr val="254061"/>
                </a:solidFill>
              </a:rPr>
              <a:t>, Kees Vissers</a:t>
            </a:r>
            <a:r>
              <a:rPr lang="en-US" altLang="zh-CN" baseline="30000" dirty="0">
                <a:solidFill>
                  <a:srgbClr val="254061"/>
                </a:solidFill>
              </a:rPr>
              <a:t>4</a:t>
            </a:r>
            <a:r>
              <a:rPr lang="en-US" altLang="zh-CN" dirty="0">
                <a:solidFill>
                  <a:srgbClr val="254061"/>
                </a:solidFill>
              </a:rPr>
              <a:t>, John Wawrzynek</a:t>
            </a:r>
            <a:r>
              <a:rPr lang="en-US" altLang="zh-CN" baseline="30000" dirty="0">
                <a:solidFill>
                  <a:srgbClr val="254061"/>
                </a:solidFill>
              </a:rPr>
              <a:t>1</a:t>
            </a:r>
            <a:r>
              <a:rPr lang="en-US" altLang="zh-CN" dirty="0">
                <a:solidFill>
                  <a:srgbClr val="254061"/>
                </a:solidFill>
              </a:rPr>
              <a:t>, and Kurt Keutzer</a:t>
            </a:r>
            <a:r>
              <a:rPr lang="en-US" altLang="zh-CN" baseline="30000" dirty="0">
                <a:solidFill>
                  <a:srgbClr val="254061"/>
                </a:solidFill>
              </a:rPr>
              <a:t>1</a:t>
            </a:r>
            <a:endParaRPr lang="zh-CN" altLang="zh-CN" dirty="0">
              <a:solidFill>
                <a:srgbClr val="254061"/>
              </a:solidFill>
            </a:endParaRPr>
          </a:p>
          <a:p>
            <a:endParaRPr lang="en-US" dirty="0">
              <a:solidFill>
                <a:srgbClr val="254061"/>
              </a:solidFill>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3" y="5985213"/>
            <a:ext cx="3323563" cy="86414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8489" y="5921216"/>
            <a:ext cx="2434856" cy="936784"/>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3447" y="5841827"/>
            <a:ext cx="2133601" cy="1007534"/>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8189" y="6037270"/>
            <a:ext cx="3221665" cy="616647"/>
          </a:xfrm>
          <a:prstGeom prst="rect">
            <a:avLst/>
          </a:prstGeom>
        </p:spPr>
      </p:pic>
    </p:spTree>
    <p:extLst>
      <p:ext uri="{BB962C8B-B14F-4D97-AF65-F5344CB8AC3E}">
        <p14:creationId xmlns:p14="http://schemas.microsoft.com/office/powerpoint/2010/main" val="2473536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err="1">
                <a:solidFill>
                  <a:srgbClr val="D8A038"/>
                </a:solidFill>
              </a:rPr>
              <a:t>ConvNet</a:t>
            </a:r>
            <a:r>
              <a:rPr lang="en-US" altLang="zh-CN" dirty="0">
                <a:solidFill>
                  <a:srgbClr val="D8A038"/>
                </a:solidFill>
              </a:rPr>
              <a:t> Design Strategies</a:t>
            </a:r>
            <a:endParaRPr lang="zh-CN" altLang="en-US" dirty="0">
              <a:solidFill>
                <a:srgbClr val="D8A038"/>
              </a:solidFill>
            </a:endParaRPr>
          </a:p>
        </p:txBody>
      </p:sp>
      <p:sp>
        <p:nvSpPr>
          <p:cNvPr id="6" name="Slide Number Placeholder 5">
            <a:extLst>
              <a:ext uri="{FF2B5EF4-FFF2-40B4-BE49-F238E27FC236}">
                <a16:creationId xmlns:a16="http://schemas.microsoft.com/office/drawing/2014/main" id="{448F90AB-6AAC-3E4E-8913-C47021EBDD53}"/>
              </a:ext>
            </a:extLst>
          </p:cNvPr>
          <p:cNvSpPr>
            <a:spLocks noGrp="1"/>
          </p:cNvSpPr>
          <p:nvPr>
            <p:ph type="sldNum" sz="quarter" idx="12"/>
          </p:nvPr>
        </p:nvSpPr>
        <p:spPr/>
        <p:txBody>
          <a:bodyPr/>
          <a:lstStyle/>
          <a:p>
            <a:fld id="{28712F75-E67D-3F4E-9BFB-3CCB81420A82}" type="slidenum">
              <a:rPr lang="en-US" smtClean="0"/>
              <a:t>10</a:t>
            </a:fld>
            <a:endParaRPr lang="en-US"/>
          </a:p>
        </p:txBody>
      </p:sp>
      <p:grpSp>
        <p:nvGrpSpPr>
          <p:cNvPr id="9" name="Group 8"/>
          <p:cNvGrpSpPr/>
          <p:nvPr/>
        </p:nvGrpSpPr>
        <p:grpSpPr>
          <a:xfrm>
            <a:off x="7627696" y="2230145"/>
            <a:ext cx="2691166" cy="3277376"/>
            <a:chOff x="4706911" y="3171895"/>
            <a:chExt cx="1770482" cy="2156141"/>
          </a:xfrm>
        </p:grpSpPr>
        <p:sp>
          <p:nvSpPr>
            <p:cNvPr id="10" name="Oval 9"/>
            <p:cNvSpPr/>
            <p:nvPr/>
          </p:nvSpPr>
          <p:spPr>
            <a:xfrm>
              <a:off x="4706911" y="317189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1" name="Oval 10"/>
            <p:cNvSpPr/>
            <p:nvPr/>
          </p:nvSpPr>
          <p:spPr>
            <a:xfrm>
              <a:off x="4706911" y="3819546"/>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2" name="Oval 11"/>
            <p:cNvSpPr/>
            <p:nvPr/>
          </p:nvSpPr>
          <p:spPr>
            <a:xfrm>
              <a:off x="4706911"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3" name="Oval 12"/>
            <p:cNvSpPr/>
            <p:nvPr/>
          </p:nvSpPr>
          <p:spPr>
            <a:xfrm>
              <a:off x="4706911" y="5118010"/>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4" name="Oval 13"/>
            <p:cNvSpPr/>
            <p:nvPr/>
          </p:nvSpPr>
          <p:spPr>
            <a:xfrm>
              <a:off x="5543251" y="3516191"/>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5" name="Oval 14"/>
            <p:cNvSpPr/>
            <p:nvPr/>
          </p:nvSpPr>
          <p:spPr>
            <a:xfrm>
              <a:off x="5518280" y="4118713"/>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6" name="Oval 15"/>
            <p:cNvSpPr/>
            <p:nvPr/>
          </p:nvSpPr>
          <p:spPr>
            <a:xfrm>
              <a:off x="5549727" y="472123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7" name="Oval 16"/>
            <p:cNvSpPr/>
            <p:nvPr/>
          </p:nvSpPr>
          <p:spPr>
            <a:xfrm>
              <a:off x="6267367" y="3817452"/>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8" name="Oval 17"/>
            <p:cNvSpPr/>
            <p:nvPr/>
          </p:nvSpPr>
          <p:spPr>
            <a:xfrm>
              <a:off x="6264136"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cxnSp>
          <p:nvCxnSpPr>
            <p:cNvPr id="19" name="Straight Connector 18"/>
            <p:cNvCxnSpPr/>
            <p:nvPr/>
          </p:nvCxnSpPr>
          <p:spPr>
            <a:xfrm>
              <a:off x="4916937" y="3276908"/>
              <a:ext cx="626314" cy="3442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916937" y="3276908"/>
              <a:ext cx="601343" cy="946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916937" y="3276908"/>
              <a:ext cx="632790" cy="15493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916937" y="3924559"/>
              <a:ext cx="601343" cy="299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916937" y="3924559"/>
              <a:ext cx="632790" cy="901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916937" y="3621204"/>
              <a:ext cx="626314" cy="30335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916937" y="3621204"/>
              <a:ext cx="626314"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916937" y="4223726"/>
              <a:ext cx="601343"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916937" y="4572210"/>
              <a:ext cx="632790" cy="254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4916937" y="3621204"/>
              <a:ext cx="626314" cy="160181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916937" y="4223726"/>
              <a:ext cx="601343" cy="99929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916937" y="4826248"/>
              <a:ext cx="632790" cy="396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53277" y="3621204"/>
              <a:ext cx="514090"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753277" y="3621204"/>
              <a:ext cx="510859"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5728306" y="3922465"/>
              <a:ext cx="539061"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28306" y="4223726"/>
              <a:ext cx="535830"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5759753" y="3922465"/>
              <a:ext cx="507614" cy="903783"/>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5759753" y="4572210"/>
              <a:ext cx="504383" cy="254038"/>
            </a:xfrm>
            <a:prstGeom prst="line">
              <a:avLst/>
            </a:prstGeom>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6728573" y="5591127"/>
            <a:ext cx="4264838" cy="584775"/>
          </a:xfrm>
          <a:prstGeom prst="rect">
            <a:avLst/>
          </a:prstGeom>
          <a:noFill/>
        </p:spPr>
        <p:txBody>
          <a:bodyPr wrap="square" rtlCol="0">
            <a:spAutoFit/>
          </a:bodyPr>
          <a:lstStyle/>
          <a:p>
            <a:r>
              <a:rPr lang="en-US" sz="3200" dirty="0">
                <a:latin typeface="Georgia Regular" panose="02040502050405020303" pitchFamily="18" charset="0"/>
              </a:rPr>
              <a:t>Design better </a:t>
            </a:r>
            <a:r>
              <a:rPr lang="en-US" sz="3200" dirty="0" err="1">
                <a:latin typeface="Georgia Regular" panose="02040502050405020303" pitchFamily="18" charset="0"/>
              </a:rPr>
              <a:t>ConvNet</a:t>
            </a:r>
            <a:endParaRPr lang="en-US" sz="3200" dirty="0">
              <a:latin typeface="Georgia Regular" panose="02040502050405020303" pitchFamily="18" charset="0"/>
            </a:endParaRPr>
          </a:p>
        </p:txBody>
      </p:sp>
      <p:sp>
        <p:nvSpPr>
          <p:cNvPr id="39" name="内容占位符 2">
            <a:extLst>
              <a:ext uri="{FF2B5EF4-FFF2-40B4-BE49-F238E27FC236}">
                <a16:creationId xmlns:a16="http://schemas.microsoft.com/office/drawing/2014/main" id="{6B7F2261-F09C-B742-A2C1-AAC5AEBD9588}"/>
              </a:ext>
            </a:extLst>
          </p:cNvPr>
          <p:cNvSpPr txBox="1">
            <a:spLocks/>
          </p:cNvSpPr>
          <p:nvPr/>
        </p:nvSpPr>
        <p:spPr>
          <a:xfrm>
            <a:off x="424018" y="2570843"/>
            <a:ext cx="6746652" cy="352512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CN" sz="3200" dirty="0"/>
              <a:t>Strategy 1: Use efficient models</a:t>
            </a:r>
          </a:p>
          <a:p>
            <a:r>
              <a:rPr lang="en-US" altLang="zh-CN" sz="3200" dirty="0"/>
              <a:t>Strategy 2: Simplify operators</a:t>
            </a:r>
          </a:p>
          <a:p>
            <a:r>
              <a:rPr lang="en-US" altLang="zh-CN" sz="3200" dirty="0"/>
              <a:t>Strategy 3: Quantize</a:t>
            </a:r>
          </a:p>
          <a:p>
            <a:endParaRPr lang="zh-CN" altLang="en-US" sz="3200" dirty="0"/>
          </a:p>
        </p:txBody>
      </p:sp>
    </p:spTree>
    <p:extLst>
      <p:ext uri="{BB962C8B-B14F-4D97-AF65-F5344CB8AC3E}">
        <p14:creationId xmlns:p14="http://schemas.microsoft.com/office/powerpoint/2010/main" val="1780663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4000" dirty="0">
                <a:solidFill>
                  <a:srgbClr val="D8A038"/>
                </a:solidFill>
              </a:rPr>
              <a:t>CNN Strategy 1: Use efficient models </a:t>
            </a:r>
            <a:endParaRPr lang="zh-CN" altLang="en-US" sz="4000" dirty="0">
              <a:solidFill>
                <a:srgbClr val="D8A038"/>
              </a:solidFill>
            </a:endParaRPr>
          </a:p>
        </p:txBody>
      </p:sp>
      <p:sp>
        <p:nvSpPr>
          <p:cNvPr id="3" name="内容占位符 2"/>
          <p:cNvSpPr>
            <a:spLocks noGrp="1"/>
          </p:cNvSpPr>
          <p:nvPr>
            <p:ph idx="1"/>
          </p:nvPr>
        </p:nvSpPr>
        <p:spPr>
          <a:xfrm>
            <a:off x="609599" y="1362748"/>
            <a:ext cx="5952565" cy="4943203"/>
          </a:xfrm>
        </p:spPr>
        <p:txBody>
          <a:bodyPr>
            <a:normAutofit/>
          </a:bodyPr>
          <a:lstStyle/>
          <a:p>
            <a:r>
              <a:rPr lang="en-US" altLang="zh-CN" sz="2400" b="1" dirty="0"/>
              <a:t>ShuffleNetV2-1.0</a:t>
            </a:r>
            <a:r>
              <a:rPr lang="en-US" altLang="zh-CN" sz="2400" dirty="0"/>
              <a:t>x [1] as our starting point</a:t>
            </a:r>
          </a:p>
          <a:p>
            <a:r>
              <a:rPr lang="en-US" altLang="zh-CN" sz="2400" dirty="0"/>
              <a:t>Compared to VGG16:</a:t>
            </a:r>
          </a:p>
          <a:p>
            <a:pPr lvl="1"/>
            <a:r>
              <a:rPr lang="en-US" altLang="zh-CN" sz="2400" dirty="0"/>
              <a:t>65x fewer OPs </a:t>
            </a:r>
          </a:p>
          <a:p>
            <a:pPr lvl="1"/>
            <a:r>
              <a:rPr lang="en-US" altLang="zh-CN" sz="2400" dirty="0"/>
              <a:t>48x fewer parameters</a:t>
            </a:r>
          </a:p>
          <a:p>
            <a:pPr lvl="1"/>
            <a:r>
              <a:rPr lang="en-US" altLang="zh-CN" sz="2400" dirty="0"/>
              <a:t>Near equal accuracy on ImageNet </a:t>
            </a:r>
          </a:p>
          <a:p>
            <a:endParaRPr lang="zh-CN" altLang="en-US" sz="2400" dirty="0"/>
          </a:p>
        </p:txBody>
      </p:sp>
      <p:sp>
        <p:nvSpPr>
          <p:cNvPr id="10" name="Slide Number Placeholder 9">
            <a:extLst>
              <a:ext uri="{FF2B5EF4-FFF2-40B4-BE49-F238E27FC236}">
                <a16:creationId xmlns:a16="http://schemas.microsoft.com/office/drawing/2014/main" id="{996AB260-6033-744F-9394-F802E7BCEFCF}"/>
              </a:ext>
            </a:extLst>
          </p:cNvPr>
          <p:cNvSpPr>
            <a:spLocks noGrp="1"/>
          </p:cNvSpPr>
          <p:nvPr>
            <p:ph type="sldNum" sz="quarter" idx="12"/>
          </p:nvPr>
        </p:nvSpPr>
        <p:spPr/>
        <p:txBody>
          <a:bodyPr/>
          <a:lstStyle/>
          <a:p>
            <a:fld id="{28712F75-E67D-3F4E-9BFB-3CCB81420A82}" type="slidenum">
              <a:rPr lang="en-US" smtClean="0"/>
              <a:t>11</a:t>
            </a:fld>
            <a:endParaRPr lang="en-US"/>
          </a:p>
        </p:txBody>
      </p:sp>
      <p:sp>
        <p:nvSpPr>
          <p:cNvPr id="6" name="矩形 5"/>
          <p:cNvSpPr/>
          <p:nvPr/>
        </p:nvSpPr>
        <p:spPr>
          <a:xfrm>
            <a:off x="0" y="6520260"/>
            <a:ext cx="10665564" cy="307777"/>
          </a:xfrm>
          <a:prstGeom prst="rect">
            <a:avLst/>
          </a:prstGeom>
        </p:spPr>
        <p:txBody>
          <a:bodyPr wrap="square">
            <a:spAutoFit/>
          </a:bodyPr>
          <a:lstStyle/>
          <a:p>
            <a:r>
              <a:rPr lang="de-DE" altLang="zh-CN" sz="1400" dirty="0">
                <a:solidFill>
                  <a:schemeClr val="tx1">
                    <a:lumMod val="50000"/>
                    <a:lumOff val="50000"/>
                  </a:schemeClr>
                </a:solidFill>
              </a:rPr>
              <a:t>[1] Ma, N., Zhang, X., </a:t>
            </a:r>
            <a:r>
              <a:rPr lang="de-DE" altLang="zh-CN" sz="1400" dirty="0">
                <a:solidFill>
                  <a:schemeClr val="tx1">
                    <a:lumMod val="50000"/>
                    <a:lumOff val="50000"/>
                  </a:schemeClr>
                </a:solidFill>
                <a:latin typeface="Arial" panose="020B0604020202020204" pitchFamily="34" charset="0"/>
                <a:cs typeface="Arial" panose="020B0604020202020204" pitchFamily="34" charset="0"/>
              </a:rPr>
              <a:t>Zheng</a:t>
            </a:r>
            <a:r>
              <a:rPr lang="de-DE" altLang="zh-CN" sz="1400" dirty="0">
                <a:solidFill>
                  <a:schemeClr val="tx1">
                    <a:lumMod val="50000"/>
                    <a:lumOff val="50000"/>
                  </a:schemeClr>
                </a:solidFill>
              </a:rPr>
              <a:t>, H. and Sun, J. {ShuffleNet V2: Practical Guidelines for Efficient CNN Architecture Design}. arXiv e-prints. 1807-11164.</a:t>
            </a:r>
            <a:endParaRPr lang="zh-CN" altLang="en-US" sz="1400" dirty="0">
              <a:solidFill>
                <a:schemeClr val="tx1">
                  <a:lumMod val="50000"/>
                  <a:lumOff val="50000"/>
                </a:schemeClr>
              </a:solidFill>
            </a:endParaRPr>
          </a:p>
        </p:txBody>
      </p:sp>
      <p:pic>
        <p:nvPicPr>
          <p:cNvPr id="5" name="Picture 4">
            <a:extLst>
              <a:ext uri="{FF2B5EF4-FFF2-40B4-BE49-F238E27FC236}">
                <a16:creationId xmlns:a16="http://schemas.microsoft.com/office/drawing/2014/main" id="{35A16786-CFB2-A64C-8BE3-9BDD7AAC8616}"/>
              </a:ext>
            </a:extLst>
          </p:cNvPr>
          <p:cNvPicPr>
            <a:picLocks noChangeAspect="1"/>
          </p:cNvPicPr>
          <p:nvPr/>
        </p:nvPicPr>
        <p:blipFill>
          <a:blip r:embed="rId3"/>
          <a:stretch>
            <a:fillRect/>
          </a:stretch>
        </p:blipFill>
        <p:spPr>
          <a:xfrm>
            <a:off x="6734229" y="1801477"/>
            <a:ext cx="5305335" cy="3555538"/>
          </a:xfrm>
          <a:prstGeom prst="rect">
            <a:avLst/>
          </a:prstGeom>
        </p:spPr>
      </p:pic>
      <p:sp>
        <p:nvSpPr>
          <p:cNvPr id="4" name="Rectangle 3">
            <a:extLst>
              <a:ext uri="{FF2B5EF4-FFF2-40B4-BE49-F238E27FC236}">
                <a16:creationId xmlns:a16="http://schemas.microsoft.com/office/drawing/2014/main" id="{4B358634-9DB6-3549-879B-C28C7432F6C0}"/>
              </a:ext>
            </a:extLst>
          </p:cNvPr>
          <p:cNvSpPr/>
          <p:nvPr/>
        </p:nvSpPr>
        <p:spPr>
          <a:xfrm>
            <a:off x="7428570" y="5684748"/>
            <a:ext cx="3916652" cy="923330"/>
          </a:xfrm>
          <a:prstGeom prst="rect">
            <a:avLst/>
          </a:prstGeom>
        </p:spPr>
        <p:txBody>
          <a:bodyPr wrap="square">
            <a:spAutoFit/>
          </a:bodyPr>
          <a:lstStyle/>
          <a:p>
            <a:r>
              <a:rPr lang="en-US" dirty="0">
                <a:solidFill>
                  <a:srgbClr val="000000"/>
                </a:solidFill>
                <a:latin typeface="Arial" panose="020B0604020202020204" pitchFamily="34" charset="0"/>
              </a:rPr>
              <a:t>ShuffleNetV2 building blocks</a:t>
            </a:r>
            <a:endParaRPr lang="en-US" dirty="0"/>
          </a:p>
          <a:p>
            <a:br>
              <a:rPr lang="en-US" dirty="0"/>
            </a:br>
            <a:endParaRPr lang="en-US" dirty="0"/>
          </a:p>
        </p:txBody>
      </p:sp>
      <p:graphicFrame>
        <p:nvGraphicFramePr>
          <p:cNvPr id="8" name="表格 7">
            <a:extLst>
              <a:ext uri="{FF2B5EF4-FFF2-40B4-BE49-F238E27FC236}">
                <a16:creationId xmlns:a16="http://schemas.microsoft.com/office/drawing/2014/main" id="{C73B63CC-8B82-0E4E-A015-1FF7E615E146}"/>
              </a:ext>
            </a:extLst>
          </p:cNvPr>
          <p:cNvGraphicFramePr>
            <a:graphicFrameLocks noGrp="1"/>
          </p:cNvGraphicFramePr>
          <p:nvPr>
            <p:extLst>
              <p:ext uri="{D42A27DB-BD31-4B8C-83A1-F6EECF244321}">
                <p14:modId xmlns:p14="http://schemas.microsoft.com/office/powerpoint/2010/main" val="494027646"/>
              </p:ext>
            </p:extLst>
          </p:nvPr>
        </p:nvGraphicFramePr>
        <p:xfrm>
          <a:off x="525874" y="4395871"/>
          <a:ext cx="5992047" cy="1320243"/>
        </p:xfrm>
        <a:graphic>
          <a:graphicData uri="http://schemas.openxmlformats.org/drawingml/2006/table">
            <a:tbl>
              <a:tblPr firstRow="1" bandRow="1">
                <a:tableStyleId>{5940675A-B579-460E-94D1-54222C63F5DA}</a:tableStyleId>
              </a:tblPr>
              <a:tblGrid>
                <a:gridCol w="2187408">
                  <a:extLst>
                    <a:ext uri="{9D8B030D-6E8A-4147-A177-3AD203B41FA5}">
                      <a16:colId xmlns:a16="http://schemas.microsoft.com/office/drawing/2014/main" val="2831002870"/>
                    </a:ext>
                  </a:extLst>
                </a:gridCol>
                <a:gridCol w="877994">
                  <a:extLst>
                    <a:ext uri="{9D8B030D-6E8A-4147-A177-3AD203B41FA5}">
                      <a16:colId xmlns:a16="http://schemas.microsoft.com/office/drawing/2014/main" val="3101535866"/>
                    </a:ext>
                  </a:extLst>
                </a:gridCol>
                <a:gridCol w="1456433">
                  <a:extLst>
                    <a:ext uri="{9D8B030D-6E8A-4147-A177-3AD203B41FA5}">
                      <a16:colId xmlns:a16="http://schemas.microsoft.com/office/drawing/2014/main" val="3709054892"/>
                    </a:ext>
                  </a:extLst>
                </a:gridCol>
                <a:gridCol w="1470212">
                  <a:extLst>
                    <a:ext uri="{9D8B030D-6E8A-4147-A177-3AD203B41FA5}">
                      <a16:colId xmlns:a16="http://schemas.microsoft.com/office/drawing/2014/main" val="1718128281"/>
                    </a:ext>
                  </a:extLst>
                </a:gridCol>
              </a:tblGrid>
              <a:tr h="440081">
                <a:tc>
                  <a:txBody>
                    <a:bodyPr/>
                    <a:lstStyle/>
                    <a:p>
                      <a:pPr algn="ctr"/>
                      <a:endParaRPr lang="zh-CN" altLang="en-US" sz="2100" dirty="0"/>
                    </a:p>
                  </a:txBody>
                  <a:tcPr marL="108513" marR="108513" marT="54257" marB="54257"/>
                </a:tc>
                <a:tc>
                  <a:txBody>
                    <a:bodyPr/>
                    <a:lstStyle/>
                    <a:p>
                      <a:pPr algn="ctr"/>
                      <a:r>
                        <a:rPr lang="en-US" altLang="zh-CN" sz="2100" dirty="0"/>
                        <a:t>MACs</a:t>
                      </a:r>
                      <a:endParaRPr lang="zh-CN" altLang="en-US" sz="2100" dirty="0"/>
                    </a:p>
                  </a:txBody>
                  <a:tcPr marL="108513" marR="108513" marT="54257" marB="54257"/>
                </a:tc>
                <a:tc>
                  <a:txBody>
                    <a:bodyPr/>
                    <a:lstStyle/>
                    <a:p>
                      <a:pPr algn="ctr"/>
                      <a:r>
                        <a:rPr lang="en-US" altLang="zh-CN" sz="2100" dirty="0"/>
                        <a:t>#</a:t>
                      </a:r>
                      <a:r>
                        <a:rPr lang="en-US" altLang="zh-CN" sz="2100" dirty="0" err="1"/>
                        <a:t>Params</a:t>
                      </a:r>
                      <a:endParaRPr lang="zh-CN" altLang="en-US" sz="2100" dirty="0"/>
                    </a:p>
                  </a:txBody>
                  <a:tcPr marL="108513" marR="108513" marT="54257" marB="54257"/>
                </a:tc>
                <a:tc>
                  <a:txBody>
                    <a:bodyPr/>
                    <a:lstStyle/>
                    <a:p>
                      <a:pPr algn="ctr"/>
                      <a:r>
                        <a:rPr lang="en-US" altLang="zh-CN" sz="2100" dirty="0"/>
                        <a:t>Top-1 </a:t>
                      </a:r>
                      <a:r>
                        <a:rPr lang="en-US" altLang="zh-CN" sz="2100" dirty="0" err="1"/>
                        <a:t>Acc</a:t>
                      </a:r>
                      <a:endParaRPr lang="zh-CN" altLang="en-US" sz="2100" dirty="0"/>
                    </a:p>
                  </a:txBody>
                  <a:tcPr marL="108513" marR="108513" marT="54257" marB="54257"/>
                </a:tc>
                <a:extLst>
                  <a:ext uri="{0D108BD9-81ED-4DB2-BD59-A6C34878D82A}">
                    <a16:rowId xmlns:a16="http://schemas.microsoft.com/office/drawing/2014/main" val="3114779994"/>
                  </a:ext>
                </a:extLst>
              </a:tr>
              <a:tr h="440081">
                <a:tc>
                  <a:txBody>
                    <a:bodyPr/>
                    <a:lstStyle/>
                    <a:p>
                      <a:pPr algn="ctr"/>
                      <a:r>
                        <a:rPr lang="en-US" altLang="zh-CN" sz="2100" dirty="0"/>
                        <a:t>ShuffleNetV2-1.0x</a:t>
                      </a:r>
                      <a:endParaRPr lang="zh-CN" altLang="en-US" sz="2100" dirty="0"/>
                    </a:p>
                  </a:txBody>
                  <a:tcPr marL="108513" marR="108513" marT="54257" marB="54257"/>
                </a:tc>
                <a:tc>
                  <a:txBody>
                    <a:bodyPr/>
                    <a:lstStyle/>
                    <a:p>
                      <a:pPr algn="ctr"/>
                      <a:r>
                        <a:rPr lang="en-US" altLang="zh-CN" sz="2100" dirty="0"/>
                        <a:t>146M</a:t>
                      </a:r>
                      <a:endParaRPr lang="zh-CN" altLang="en-US" sz="2100" dirty="0"/>
                    </a:p>
                  </a:txBody>
                  <a:tcPr marL="108513" marR="108513" marT="54257" marB="54257"/>
                </a:tc>
                <a:tc>
                  <a:txBody>
                    <a:bodyPr/>
                    <a:lstStyle/>
                    <a:p>
                      <a:pPr algn="ctr"/>
                      <a:r>
                        <a:rPr lang="en-US" altLang="zh-CN" sz="2100" dirty="0"/>
                        <a:t>2.3M</a:t>
                      </a:r>
                      <a:endParaRPr lang="zh-CN" altLang="en-US" sz="2100" dirty="0"/>
                    </a:p>
                  </a:txBody>
                  <a:tcPr marL="108513" marR="108513" marT="54257" marB="54257"/>
                </a:tc>
                <a:tc>
                  <a:txBody>
                    <a:bodyPr/>
                    <a:lstStyle/>
                    <a:p>
                      <a:pPr algn="ctr"/>
                      <a:r>
                        <a:rPr lang="en-US" altLang="zh-CN" sz="2100" dirty="0"/>
                        <a:t>69.4%</a:t>
                      </a:r>
                      <a:endParaRPr lang="zh-CN" altLang="en-US" sz="2100" dirty="0"/>
                    </a:p>
                  </a:txBody>
                  <a:tcPr marL="108513" marR="108513" marT="54257" marB="54257"/>
                </a:tc>
                <a:extLst>
                  <a:ext uri="{0D108BD9-81ED-4DB2-BD59-A6C34878D82A}">
                    <a16:rowId xmlns:a16="http://schemas.microsoft.com/office/drawing/2014/main" val="2358806977"/>
                  </a:ext>
                </a:extLst>
              </a:tr>
              <a:tr h="440081">
                <a:tc>
                  <a:txBody>
                    <a:bodyPr/>
                    <a:lstStyle/>
                    <a:p>
                      <a:pPr algn="ctr"/>
                      <a:r>
                        <a:rPr lang="en-US" altLang="zh-CN" sz="2100" dirty="0"/>
                        <a:t>VGG16</a:t>
                      </a:r>
                      <a:endParaRPr lang="zh-CN" altLang="en-US" sz="2100" dirty="0"/>
                    </a:p>
                  </a:txBody>
                  <a:tcPr marL="108513" marR="108513" marT="54257" marB="54257"/>
                </a:tc>
                <a:tc>
                  <a:txBody>
                    <a:bodyPr/>
                    <a:lstStyle/>
                    <a:p>
                      <a:pPr algn="ctr"/>
                      <a:r>
                        <a:rPr lang="en-US" altLang="zh-CN" sz="2100" dirty="0"/>
                        <a:t>15.3G</a:t>
                      </a:r>
                      <a:endParaRPr lang="zh-CN" altLang="en-US" sz="2100" dirty="0"/>
                    </a:p>
                  </a:txBody>
                  <a:tcPr marL="108513" marR="108513" marT="54257" marB="54257"/>
                </a:tc>
                <a:tc>
                  <a:txBody>
                    <a:bodyPr/>
                    <a:lstStyle/>
                    <a:p>
                      <a:pPr algn="ctr"/>
                      <a:r>
                        <a:rPr lang="en-US" altLang="zh-CN" sz="2100" dirty="0"/>
                        <a:t>138M</a:t>
                      </a:r>
                      <a:endParaRPr lang="zh-CN" altLang="en-US" sz="2100" dirty="0"/>
                    </a:p>
                  </a:txBody>
                  <a:tcPr marL="108513" marR="108513" marT="54257" marB="54257"/>
                </a:tc>
                <a:tc>
                  <a:txBody>
                    <a:bodyPr/>
                    <a:lstStyle/>
                    <a:p>
                      <a:pPr algn="ctr"/>
                      <a:r>
                        <a:rPr lang="en-US" altLang="zh-CN" sz="2100" dirty="0"/>
                        <a:t>71.5%</a:t>
                      </a:r>
                      <a:endParaRPr lang="zh-CN" altLang="en-US" sz="2100" dirty="0"/>
                    </a:p>
                  </a:txBody>
                  <a:tcPr marL="108513" marR="108513" marT="54257" marB="54257"/>
                </a:tc>
                <a:extLst>
                  <a:ext uri="{0D108BD9-81ED-4DB2-BD59-A6C34878D82A}">
                    <a16:rowId xmlns:a16="http://schemas.microsoft.com/office/drawing/2014/main" val="3619667502"/>
                  </a:ext>
                </a:extLst>
              </a:tr>
            </a:tbl>
          </a:graphicData>
        </a:graphic>
      </p:graphicFrame>
    </p:spTree>
    <p:extLst>
      <p:ext uri="{BB962C8B-B14F-4D97-AF65-F5344CB8AC3E}">
        <p14:creationId xmlns:p14="http://schemas.microsoft.com/office/powerpoint/2010/main" val="1186610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9B9F-EB09-8643-A75D-FDC893AD4425}"/>
              </a:ext>
            </a:extLst>
          </p:cNvPr>
          <p:cNvSpPr>
            <a:spLocks noGrp="1"/>
          </p:cNvSpPr>
          <p:nvPr>
            <p:ph type="title"/>
          </p:nvPr>
        </p:nvSpPr>
        <p:spPr/>
        <p:txBody>
          <a:bodyPr/>
          <a:lstStyle/>
          <a:p>
            <a:r>
              <a:rPr lang="en-US" altLang="zh-CN" dirty="0"/>
              <a:t>ShuffleNetV2 </a:t>
            </a:r>
            <a:endParaRPr lang="en-US" dirty="0"/>
          </a:p>
        </p:txBody>
      </p:sp>
      <p:pic>
        <p:nvPicPr>
          <p:cNvPr id="5" name="内容占位符 4" descr="屏幕剪辑"/>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5621" y="2104923"/>
            <a:ext cx="5320683" cy="3276545"/>
          </a:xfrm>
        </p:spPr>
      </p:pic>
      <p:pic>
        <p:nvPicPr>
          <p:cNvPr id="6" name="图片 5"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229" y="1738554"/>
            <a:ext cx="3846742" cy="4009281"/>
          </a:xfrm>
          <a:prstGeom prst="rect">
            <a:avLst/>
          </a:prstGeom>
        </p:spPr>
      </p:pic>
      <p:sp>
        <p:nvSpPr>
          <p:cNvPr id="7" name="矩形 6"/>
          <p:cNvSpPr/>
          <p:nvPr/>
        </p:nvSpPr>
        <p:spPr>
          <a:xfrm>
            <a:off x="-1" y="6476016"/>
            <a:ext cx="11242624" cy="307777"/>
          </a:xfrm>
          <a:prstGeom prst="rect">
            <a:avLst/>
          </a:prstGeom>
        </p:spPr>
        <p:txBody>
          <a:bodyPr wrap="square">
            <a:spAutoFit/>
          </a:bodyPr>
          <a:lstStyle/>
          <a:p>
            <a:r>
              <a:rPr lang="de-DE" altLang="zh-CN" sz="1400" dirty="0">
                <a:solidFill>
                  <a:srgbClr val="000000"/>
                </a:solidFill>
              </a:rPr>
              <a:t>[1] Ma, N., Zhang, X., Zheng, H. and Sun, J. {ShuffleNet V2: Practical Guidelines for Efficient CNN Architecture Design}. arXiv e-prints. 1807-11164.</a:t>
            </a:r>
            <a:endParaRPr lang="zh-CN" altLang="en-US" sz="1400" dirty="0"/>
          </a:p>
        </p:txBody>
      </p:sp>
      <p:sp>
        <p:nvSpPr>
          <p:cNvPr id="8" name="文本框 7"/>
          <p:cNvSpPr txBox="1"/>
          <p:nvPr/>
        </p:nvSpPr>
        <p:spPr>
          <a:xfrm>
            <a:off x="2055349" y="5697909"/>
            <a:ext cx="2816797" cy="461665"/>
          </a:xfrm>
          <a:prstGeom prst="rect">
            <a:avLst/>
          </a:prstGeom>
          <a:noFill/>
        </p:spPr>
        <p:txBody>
          <a:bodyPr wrap="none" rtlCol="0">
            <a:spAutoFit/>
          </a:bodyPr>
          <a:lstStyle/>
          <a:p>
            <a:r>
              <a:rPr lang="en-US" altLang="zh-CN" sz="2400" dirty="0">
                <a:latin typeface="Georgia Regular" panose="02040502050405020303" pitchFamily="18" charset="0"/>
              </a:rPr>
              <a:t>Macro-architecture</a:t>
            </a:r>
            <a:endParaRPr lang="zh-CN" altLang="en-US" sz="2400" dirty="0">
              <a:latin typeface="Georgia Regular" panose="02040502050405020303" pitchFamily="18" charset="0"/>
            </a:endParaRPr>
          </a:p>
        </p:txBody>
      </p:sp>
      <p:sp>
        <p:nvSpPr>
          <p:cNvPr id="9" name="文本框 8"/>
          <p:cNvSpPr txBox="1"/>
          <p:nvPr/>
        </p:nvSpPr>
        <p:spPr>
          <a:xfrm>
            <a:off x="7772431" y="5697909"/>
            <a:ext cx="2180405" cy="461665"/>
          </a:xfrm>
          <a:prstGeom prst="rect">
            <a:avLst/>
          </a:prstGeom>
          <a:noFill/>
        </p:spPr>
        <p:txBody>
          <a:bodyPr wrap="none" rtlCol="0">
            <a:spAutoFit/>
          </a:bodyPr>
          <a:lstStyle/>
          <a:p>
            <a:r>
              <a:rPr lang="en-US" altLang="zh-CN" sz="2400" dirty="0">
                <a:latin typeface="Georgia Regular" panose="02040502050405020303" pitchFamily="18" charset="0"/>
              </a:rPr>
              <a:t>Building Block</a:t>
            </a:r>
            <a:endParaRPr lang="zh-CN" altLang="en-US" sz="2400" dirty="0">
              <a:latin typeface="Georgia Regular" panose="02040502050405020303" pitchFamily="18" charset="0"/>
            </a:endParaRPr>
          </a:p>
        </p:txBody>
      </p:sp>
      <p:sp>
        <p:nvSpPr>
          <p:cNvPr id="3" name="Slide Number Placeholder 2">
            <a:extLst>
              <a:ext uri="{FF2B5EF4-FFF2-40B4-BE49-F238E27FC236}">
                <a16:creationId xmlns:a16="http://schemas.microsoft.com/office/drawing/2014/main" id="{16502934-0156-AA46-A13A-0CBF3D4D02A1}"/>
              </a:ext>
            </a:extLst>
          </p:cNvPr>
          <p:cNvSpPr>
            <a:spLocks noGrp="1"/>
          </p:cNvSpPr>
          <p:nvPr>
            <p:ph type="sldNum" sz="quarter" idx="12"/>
          </p:nvPr>
        </p:nvSpPr>
        <p:spPr/>
        <p:txBody>
          <a:bodyPr/>
          <a:lstStyle/>
          <a:p>
            <a:fld id="{28712F75-E67D-3F4E-9BFB-3CCB81420A82}" type="slidenum">
              <a:rPr lang="en-US" smtClean="0"/>
              <a:t>12</a:t>
            </a:fld>
            <a:endParaRPr lang="en-US"/>
          </a:p>
        </p:txBody>
      </p:sp>
    </p:spTree>
    <p:extLst>
      <p:ext uri="{BB962C8B-B14F-4D97-AF65-F5344CB8AC3E}">
        <p14:creationId xmlns:p14="http://schemas.microsoft.com/office/powerpoint/2010/main" val="1392126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FBEB-3504-544F-A4E4-8D7C7E92A3A0}"/>
              </a:ext>
            </a:extLst>
          </p:cNvPr>
          <p:cNvSpPr>
            <a:spLocks noGrp="1"/>
          </p:cNvSpPr>
          <p:nvPr>
            <p:ph type="title"/>
          </p:nvPr>
        </p:nvSpPr>
        <p:spPr/>
        <p:txBody>
          <a:bodyPr/>
          <a:lstStyle/>
          <a:p>
            <a:r>
              <a:rPr lang="en-US" sz="4000" dirty="0"/>
              <a:t>CNN Strategy 2: Simplify operators </a:t>
            </a:r>
          </a:p>
        </p:txBody>
      </p:sp>
      <p:sp>
        <p:nvSpPr>
          <p:cNvPr id="3" name="Content Placeholder 2">
            <a:extLst>
              <a:ext uri="{FF2B5EF4-FFF2-40B4-BE49-F238E27FC236}">
                <a16:creationId xmlns:a16="http://schemas.microsoft.com/office/drawing/2014/main" id="{C25513E8-B021-0D4A-8E46-4322BB4F36F8}"/>
              </a:ext>
            </a:extLst>
          </p:cNvPr>
          <p:cNvSpPr>
            <a:spLocks noGrp="1"/>
          </p:cNvSpPr>
          <p:nvPr>
            <p:ph idx="1"/>
          </p:nvPr>
        </p:nvSpPr>
        <p:spPr>
          <a:xfrm>
            <a:off x="609600" y="1362749"/>
            <a:ext cx="10972800" cy="1201158"/>
          </a:xfrm>
        </p:spPr>
        <p:txBody>
          <a:bodyPr/>
          <a:lstStyle/>
          <a:p>
            <a:r>
              <a:rPr lang="en-US" dirty="0"/>
              <a:t>Can we reduce the number of operator types? </a:t>
            </a:r>
          </a:p>
          <a:p>
            <a:r>
              <a:rPr lang="en-US" altLang="zh-CN" dirty="0"/>
              <a:t>Can we make the operation more </a:t>
            </a:r>
            <a:r>
              <a:rPr lang="en-US" altLang="zh-CN" dirty="0" err="1"/>
              <a:t>hw</a:t>
            </a:r>
            <a:r>
              <a:rPr lang="en-US" altLang="zh-CN" dirty="0"/>
              <a:t>-friendly? </a:t>
            </a:r>
          </a:p>
          <a:p>
            <a:endParaRPr lang="en-US" dirty="0"/>
          </a:p>
          <a:p>
            <a:endParaRPr lang="en-US" dirty="0"/>
          </a:p>
        </p:txBody>
      </p:sp>
      <p:sp>
        <p:nvSpPr>
          <p:cNvPr id="4" name="Slide Number Placeholder 3">
            <a:extLst>
              <a:ext uri="{FF2B5EF4-FFF2-40B4-BE49-F238E27FC236}">
                <a16:creationId xmlns:a16="http://schemas.microsoft.com/office/drawing/2014/main" id="{E5FAD939-245C-0841-8D06-2DDE47225C19}"/>
              </a:ext>
            </a:extLst>
          </p:cNvPr>
          <p:cNvSpPr>
            <a:spLocks noGrp="1"/>
          </p:cNvSpPr>
          <p:nvPr>
            <p:ph type="sldNum" sz="quarter" idx="12"/>
          </p:nvPr>
        </p:nvSpPr>
        <p:spPr/>
        <p:txBody>
          <a:bodyPr/>
          <a:lstStyle/>
          <a:p>
            <a:fld id="{28712F75-E67D-3F4E-9BFB-3CCB81420A82}" type="slidenum">
              <a:rPr lang="en-US" smtClean="0"/>
              <a:t>13</a:t>
            </a:fld>
            <a:endParaRPr lang="en-US"/>
          </a:p>
        </p:txBody>
      </p:sp>
      <p:graphicFrame>
        <p:nvGraphicFramePr>
          <p:cNvPr id="5" name="图表 9">
            <a:extLst>
              <a:ext uri="{FF2B5EF4-FFF2-40B4-BE49-F238E27FC236}">
                <a16:creationId xmlns:a16="http://schemas.microsoft.com/office/drawing/2014/main" id="{6AD807EF-B90D-2F44-83C2-8DD1F344B781}"/>
              </a:ext>
            </a:extLst>
          </p:cNvPr>
          <p:cNvGraphicFramePr>
            <a:graphicFrameLocks/>
          </p:cNvGraphicFramePr>
          <p:nvPr>
            <p:extLst>
              <p:ext uri="{D42A27DB-BD31-4B8C-83A1-F6EECF244321}">
                <p14:modId xmlns:p14="http://schemas.microsoft.com/office/powerpoint/2010/main" val="977154881"/>
              </p:ext>
            </p:extLst>
          </p:nvPr>
        </p:nvGraphicFramePr>
        <p:xfrm>
          <a:off x="896473" y="2777851"/>
          <a:ext cx="10076330" cy="35382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304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5745" y="179393"/>
            <a:ext cx="8766396" cy="785532"/>
          </a:xfrm>
        </p:spPr>
        <p:txBody>
          <a:bodyPr>
            <a:normAutofit fontScale="90000"/>
          </a:bodyPr>
          <a:lstStyle/>
          <a:p>
            <a:r>
              <a:rPr lang="en-US" sz="4400" dirty="0">
                <a:solidFill>
                  <a:srgbClr val="D8A038"/>
                </a:solidFill>
              </a:rPr>
              <a:t>CNN Strategy 2: Simplify operators</a:t>
            </a:r>
          </a:p>
        </p:txBody>
      </p:sp>
      <p:sp>
        <p:nvSpPr>
          <p:cNvPr id="6" name="Content Placeholder 5">
            <a:extLst>
              <a:ext uri="{FF2B5EF4-FFF2-40B4-BE49-F238E27FC236}">
                <a16:creationId xmlns:a16="http://schemas.microsoft.com/office/drawing/2014/main" id="{F8A91BE0-93E8-564F-954E-855E67F7A34C}"/>
              </a:ext>
            </a:extLst>
          </p:cNvPr>
          <p:cNvSpPr>
            <a:spLocks noGrp="1"/>
          </p:cNvSpPr>
          <p:nvPr>
            <p:ph idx="1"/>
          </p:nvPr>
        </p:nvSpPr>
        <p:spPr>
          <a:xfrm>
            <a:off x="609600" y="1362749"/>
            <a:ext cx="10972800" cy="540344"/>
          </a:xfrm>
        </p:spPr>
        <p:txBody>
          <a:bodyPr/>
          <a:lstStyle/>
          <a:p>
            <a:r>
              <a:rPr lang="en-US" dirty="0"/>
              <a:t>Can we replace 3x3 convolutions?</a:t>
            </a:r>
          </a:p>
        </p:txBody>
      </p:sp>
      <p:sp>
        <p:nvSpPr>
          <p:cNvPr id="5" name="Slide Number Placeholder 4">
            <a:extLst>
              <a:ext uri="{FF2B5EF4-FFF2-40B4-BE49-F238E27FC236}">
                <a16:creationId xmlns:a16="http://schemas.microsoft.com/office/drawing/2014/main" id="{339767C7-A05B-4949-93ED-3191349E8691}"/>
              </a:ext>
            </a:extLst>
          </p:cNvPr>
          <p:cNvSpPr>
            <a:spLocks noGrp="1"/>
          </p:cNvSpPr>
          <p:nvPr>
            <p:ph type="sldNum" sz="quarter" idx="12"/>
          </p:nvPr>
        </p:nvSpPr>
        <p:spPr/>
        <p:txBody>
          <a:bodyPr/>
          <a:lstStyle/>
          <a:p>
            <a:fld id="{28712F75-E67D-3F4E-9BFB-3CCB81420A82}" type="slidenum">
              <a:rPr lang="en-US" smtClean="0"/>
              <a:t>14</a:t>
            </a:fld>
            <a:endParaRPr lang="en-US"/>
          </a:p>
        </p:txBody>
      </p:sp>
      <p:grpSp>
        <p:nvGrpSpPr>
          <p:cNvPr id="37" name="Group 36"/>
          <p:cNvGrpSpPr/>
          <p:nvPr/>
        </p:nvGrpSpPr>
        <p:grpSpPr>
          <a:xfrm>
            <a:off x="2743201" y="2542508"/>
            <a:ext cx="6457357" cy="4214593"/>
            <a:chOff x="1675631" y="2498113"/>
            <a:chExt cx="5645072" cy="3684431"/>
          </a:xfrm>
        </p:grpSpPr>
        <p:cxnSp>
          <p:nvCxnSpPr>
            <p:cNvPr id="17" name="Straight Connector 16"/>
            <p:cNvCxnSpPr/>
            <p:nvPr/>
          </p:nvCxnSpPr>
          <p:spPr>
            <a:xfrm>
              <a:off x="3606107" y="3349689"/>
              <a:ext cx="2339059" cy="574082"/>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3187700" y="4099453"/>
              <a:ext cx="2757466" cy="470817"/>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604409" y="4035158"/>
              <a:ext cx="2508196" cy="98692"/>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0" name="Cube 19"/>
            <p:cNvSpPr/>
            <p:nvPr/>
          </p:nvSpPr>
          <p:spPr>
            <a:xfrm>
              <a:off x="5303646" y="2498113"/>
              <a:ext cx="2017057" cy="3227295"/>
            </a:xfrm>
            <a:prstGeom prst="cube">
              <a:avLst>
                <a:gd name="adj" fmla="val 5144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nvGrpSpPr>
            <p:cNvPr id="21" name="Group 20"/>
            <p:cNvGrpSpPr/>
            <p:nvPr/>
          </p:nvGrpSpPr>
          <p:grpSpPr>
            <a:xfrm>
              <a:off x="2352786" y="3349689"/>
              <a:ext cx="1257927" cy="1220581"/>
              <a:chOff x="2777072" y="3304179"/>
              <a:chExt cx="833641" cy="808891"/>
            </a:xfrm>
          </p:grpSpPr>
          <p:sp>
            <p:nvSpPr>
              <p:cNvPr id="22" name="Cube 21"/>
              <p:cNvSpPr/>
              <p:nvPr/>
            </p:nvSpPr>
            <p:spPr>
              <a:xfrm>
                <a:off x="2969998" y="3649705"/>
                <a:ext cx="640715" cy="262159"/>
              </a:xfrm>
              <a:prstGeom prst="cube">
                <a:avLst>
                  <a:gd name="adj" fmla="val 36241"/>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3" name="Cube 22"/>
              <p:cNvSpPr/>
              <p:nvPr/>
            </p:nvSpPr>
            <p:spPr>
              <a:xfrm>
                <a:off x="2872372" y="3753667"/>
                <a:ext cx="640715" cy="262159"/>
              </a:xfrm>
              <a:prstGeom prst="cube">
                <a:avLst>
                  <a:gd name="adj" fmla="val 36241"/>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4" name="Cube 23"/>
              <p:cNvSpPr/>
              <p:nvPr/>
            </p:nvSpPr>
            <p:spPr>
              <a:xfrm>
                <a:off x="2778923" y="3850911"/>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5" name="Cube 24"/>
              <p:cNvSpPr/>
              <p:nvPr/>
            </p:nvSpPr>
            <p:spPr>
              <a:xfrm>
                <a:off x="2968870" y="3477092"/>
                <a:ext cx="640715" cy="262159"/>
              </a:xfrm>
              <a:prstGeom prst="cube">
                <a:avLst>
                  <a:gd name="adj" fmla="val 36241"/>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6" name="Cube 25"/>
              <p:cNvSpPr/>
              <p:nvPr/>
            </p:nvSpPr>
            <p:spPr>
              <a:xfrm>
                <a:off x="2876544" y="3578272"/>
                <a:ext cx="640715" cy="262159"/>
              </a:xfrm>
              <a:prstGeom prst="cube">
                <a:avLst>
                  <a:gd name="adj" fmla="val 36241"/>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7" name="Cube 26"/>
              <p:cNvSpPr/>
              <p:nvPr/>
            </p:nvSpPr>
            <p:spPr>
              <a:xfrm>
                <a:off x="2777072" y="3682593"/>
                <a:ext cx="640715" cy="262159"/>
              </a:xfrm>
              <a:prstGeom prst="cube">
                <a:avLst>
                  <a:gd name="adj" fmla="val 36241"/>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8" name="Cube 27"/>
              <p:cNvSpPr/>
              <p:nvPr/>
            </p:nvSpPr>
            <p:spPr>
              <a:xfrm>
                <a:off x="2969039" y="3304179"/>
                <a:ext cx="640715" cy="262159"/>
              </a:xfrm>
              <a:prstGeom prst="cube">
                <a:avLst>
                  <a:gd name="adj" fmla="val 3624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9" name="Cube 28"/>
              <p:cNvSpPr/>
              <p:nvPr/>
            </p:nvSpPr>
            <p:spPr>
              <a:xfrm>
                <a:off x="2869319" y="3405637"/>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30" name="Cube 29"/>
              <p:cNvSpPr/>
              <p:nvPr/>
            </p:nvSpPr>
            <p:spPr>
              <a:xfrm>
                <a:off x="2777943" y="3509009"/>
                <a:ext cx="640715" cy="262159"/>
              </a:xfrm>
              <a:prstGeom prst="cube">
                <a:avLst>
                  <a:gd name="adj" fmla="val 36241"/>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cxnSp>
          <p:nvCxnSpPr>
            <p:cNvPr id="31" name="Straight Connector 30"/>
            <p:cNvCxnSpPr/>
            <p:nvPr/>
          </p:nvCxnSpPr>
          <p:spPr>
            <a:xfrm>
              <a:off x="3187700" y="3806825"/>
              <a:ext cx="2850726" cy="228333"/>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2" name="Cube 31"/>
            <p:cNvSpPr/>
            <p:nvPr/>
          </p:nvSpPr>
          <p:spPr>
            <a:xfrm>
              <a:off x="1721224" y="2498113"/>
              <a:ext cx="2017058" cy="3227295"/>
            </a:xfrm>
            <a:prstGeom prst="cube">
              <a:avLst>
                <a:gd name="adj" fmla="val 5144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33" name="TextBox 32"/>
            <p:cNvSpPr txBox="1"/>
            <p:nvPr/>
          </p:nvSpPr>
          <p:spPr>
            <a:xfrm>
              <a:off x="1675631" y="5824218"/>
              <a:ext cx="1299757" cy="322873"/>
            </a:xfrm>
            <a:prstGeom prst="rect">
              <a:avLst/>
            </a:prstGeom>
            <a:noFill/>
          </p:spPr>
          <p:txBody>
            <a:bodyPr wrap="square" rtlCol="0">
              <a:spAutoFit/>
            </a:bodyPr>
            <a:lstStyle/>
            <a:p>
              <a:r>
                <a:rPr lang="en-US" dirty="0">
                  <a:latin typeface="Georgia Regular" panose="02040502050405020303" pitchFamily="18" charset="0"/>
                </a:rPr>
                <a:t>Input tensor</a:t>
              </a:r>
            </a:p>
          </p:txBody>
        </p:sp>
        <p:sp>
          <p:nvSpPr>
            <p:cNvPr id="34" name="TextBox 33"/>
            <p:cNvSpPr txBox="1"/>
            <p:nvPr/>
          </p:nvSpPr>
          <p:spPr>
            <a:xfrm>
              <a:off x="5176672" y="5859671"/>
              <a:ext cx="1922173" cy="322873"/>
            </a:xfrm>
            <a:prstGeom prst="rect">
              <a:avLst/>
            </a:prstGeom>
            <a:noFill/>
          </p:spPr>
          <p:txBody>
            <a:bodyPr wrap="square" rtlCol="0">
              <a:spAutoFit/>
            </a:bodyPr>
            <a:lstStyle/>
            <a:p>
              <a:r>
                <a:rPr lang="en-US" dirty="0">
                  <a:latin typeface="Georgia Regular" panose="02040502050405020303" pitchFamily="18" charset="0"/>
                </a:rPr>
                <a:t>Output tensor</a:t>
              </a:r>
            </a:p>
          </p:txBody>
        </p:sp>
        <p:sp>
          <p:nvSpPr>
            <p:cNvPr id="35" name="Cube 34"/>
            <p:cNvSpPr/>
            <p:nvPr/>
          </p:nvSpPr>
          <p:spPr>
            <a:xfrm>
              <a:off x="5862170" y="3839022"/>
              <a:ext cx="331349" cy="395587"/>
            </a:xfrm>
            <a:prstGeom prst="cube">
              <a:avLst>
                <a:gd name="adj" fmla="val 3624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36" name="Cube 35"/>
            <p:cNvSpPr/>
            <p:nvPr/>
          </p:nvSpPr>
          <p:spPr>
            <a:xfrm>
              <a:off x="5562788" y="3842695"/>
              <a:ext cx="1152184" cy="395586"/>
            </a:xfrm>
            <a:prstGeom prst="cube">
              <a:avLst>
                <a:gd name="adj" fmla="val 36241"/>
              </a:avLst>
            </a:prstGeom>
            <a:solidFill>
              <a:schemeClr val="accent1">
                <a:alpha val="27000"/>
              </a:schemeClr>
            </a:solidFill>
            <a:ln>
              <a:solidFill>
                <a:schemeClr val="accent1">
                  <a:shade val="50000"/>
                </a:schemeClr>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cxnSp>
        <p:nvCxnSpPr>
          <p:cNvPr id="68" name="Straight Arrow Connector 67"/>
          <p:cNvCxnSpPr/>
          <p:nvPr/>
        </p:nvCxnSpPr>
        <p:spPr>
          <a:xfrm>
            <a:off x="2627378" y="3567935"/>
            <a:ext cx="0" cy="263062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1505978" y="4360421"/>
            <a:ext cx="1115165" cy="369332"/>
          </a:xfrm>
          <a:prstGeom prst="rect">
            <a:avLst/>
          </a:prstGeom>
          <a:noFill/>
        </p:spPr>
        <p:txBody>
          <a:bodyPr wrap="square" rtlCol="0">
            <a:spAutoFit/>
          </a:bodyPr>
          <a:lstStyle/>
          <a:p>
            <a:r>
              <a:rPr lang="en-US" dirty="0">
                <a:latin typeface="Georgia Regular" panose="02040502050405020303" pitchFamily="18" charset="0"/>
              </a:rPr>
              <a:t>Height</a:t>
            </a:r>
          </a:p>
        </p:txBody>
      </p:sp>
      <p:cxnSp>
        <p:nvCxnSpPr>
          <p:cNvPr id="70" name="Straight Arrow Connector 69"/>
          <p:cNvCxnSpPr/>
          <p:nvPr/>
        </p:nvCxnSpPr>
        <p:spPr>
          <a:xfrm flipH="1">
            <a:off x="2627380" y="2410206"/>
            <a:ext cx="1199241" cy="121583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2310938" y="2666151"/>
            <a:ext cx="1090243" cy="369332"/>
          </a:xfrm>
          <a:prstGeom prst="rect">
            <a:avLst/>
          </a:prstGeom>
          <a:noFill/>
        </p:spPr>
        <p:txBody>
          <a:bodyPr wrap="square" rtlCol="0">
            <a:spAutoFit/>
          </a:bodyPr>
          <a:lstStyle/>
          <a:p>
            <a:r>
              <a:rPr lang="en-US" dirty="0">
                <a:latin typeface="Georgia Regular" panose="02040502050405020303" pitchFamily="18" charset="0"/>
              </a:rPr>
              <a:t>Width</a:t>
            </a:r>
          </a:p>
        </p:txBody>
      </p:sp>
      <p:cxnSp>
        <p:nvCxnSpPr>
          <p:cNvPr id="72" name="Straight Arrow Connector 71"/>
          <p:cNvCxnSpPr/>
          <p:nvPr/>
        </p:nvCxnSpPr>
        <p:spPr>
          <a:xfrm flipH="1">
            <a:off x="3848852" y="2371465"/>
            <a:ext cx="1327910" cy="422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3973998" y="1984971"/>
            <a:ext cx="1321385" cy="369332"/>
          </a:xfrm>
          <a:prstGeom prst="rect">
            <a:avLst/>
          </a:prstGeom>
          <a:noFill/>
        </p:spPr>
        <p:txBody>
          <a:bodyPr wrap="square" rtlCol="0">
            <a:spAutoFit/>
          </a:bodyPr>
          <a:lstStyle/>
          <a:p>
            <a:r>
              <a:rPr lang="en-US" dirty="0">
                <a:latin typeface="Georgia Regular" panose="02040502050405020303" pitchFamily="18" charset="0"/>
              </a:rPr>
              <a:t>Channel</a:t>
            </a:r>
          </a:p>
        </p:txBody>
      </p:sp>
    </p:spTree>
    <p:extLst>
      <p:ext uri="{BB962C8B-B14F-4D97-AF65-F5344CB8AC3E}">
        <p14:creationId xmlns:p14="http://schemas.microsoft.com/office/powerpoint/2010/main" val="1709948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C06BAA6-8FA2-264A-8781-649EFED61249}"/>
              </a:ext>
            </a:extLst>
          </p:cNvPr>
          <p:cNvSpPr>
            <a:spLocks noGrp="1"/>
          </p:cNvSpPr>
          <p:nvPr>
            <p:ph idx="1"/>
          </p:nvPr>
        </p:nvSpPr>
        <p:spPr/>
        <p:txBody>
          <a:bodyPr/>
          <a:lstStyle/>
          <a:p>
            <a:r>
              <a:rPr lang="en-US" dirty="0"/>
              <a:t>The shift operation moves a neighboring pixel to the center position</a:t>
            </a:r>
          </a:p>
          <a:p>
            <a:endParaRPr lang="en-US" dirty="0"/>
          </a:p>
        </p:txBody>
      </p:sp>
      <p:sp>
        <p:nvSpPr>
          <p:cNvPr id="71" name="Cube 70"/>
          <p:cNvSpPr/>
          <p:nvPr/>
        </p:nvSpPr>
        <p:spPr>
          <a:xfrm>
            <a:off x="1821297" y="3855598"/>
            <a:ext cx="3183404" cy="426257"/>
          </a:xfrm>
          <a:prstGeom prst="cube">
            <a:avLst>
              <a:gd name="adj" fmla="val 36241"/>
            </a:avLst>
          </a:prstGeom>
          <a:solidFill>
            <a:schemeClr val="accent1">
              <a:alpha val="27000"/>
            </a:schemeClr>
          </a:solidFill>
          <a:ln>
            <a:no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nvGrpSpPr>
          <p:cNvPr id="6" name="Group 5"/>
          <p:cNvGrpSpPr/>
          <p:nvPr/>
        </p:nvGrpSpPr>
        <p:grpSpPr>
          <a:xfrm>
            <a:off x="2365075" y="3457918"/>
            <a:ext cx="602431" cy="1196675"/>
            <a:chOff x="2503597" y="3304179"/>
            <a:chExt cx="1164894" cy="793048"/>
          </a:xfrm>
        </p:grpSpPr>
        <p:sp>
          <p:nvSpPr>
            <p:cNvPr id="7" name="Cube 6"/>
            <p:cNvSpPr/>
            <p:nvPr/>
          </p:nvSpPr>
          <p:spPr>
            <a:xfrm>
              <a:off x="3027776" y="3649705"/>
              <a:ext cx="640715" cy="262159"/>
            </a:xfrm>
            <a:prstGeom prst="cube">
              <a:avLst>
                <a:gd name="adj" fmla="val 36241"/>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8" name="Cube 7"/>
            <p:cNvSpPr/>
            <p:nvPr/>
          </p:nvSpPr>
          <p:spPr>
            <a:xfrm>
              <a:off x="2763563" y="3745746"/>
              <a:ext cx="640715" cy="262159"/>
            </a:xfrm>
            <a:prstGeom prst="cube">
              <a:avLst>
                <a:gd name="adj" fmla="val 36241"/>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9" name="Cube 8"/>
            <p:cNvSpPr/>
            <p:nvPr/>
          </p:nvSpPr>
          <p:spPr>
            <a:xfrm>
              <a:off x="2505450" y="3835068"/>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0" name="Cube 9"/>
            <p:cNvSpPr/>
            <p:nvPr/>
          </p:nvSpPr>
          <p:spPr>
            <a:xfrm>
              <a:off x="3026647" y="3477092"/>
              <a:ext cx="640715" cy="262159"/>
            </a:xfrm>
            <a:prstGeom prst="cube">
              <a:avLst>
                <a:gd name="adj" fmla="val 36241"/>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1" name="Cube 10"/>
            <p:cNvSpPr/>
            <p:nvPr/>
          </p:nvSpPr>
          <p:spPr>
            <a:xfrm>
              <a:off x="2759839" y="3578272"/>
              <a:ext cx="640715" cy="262159"/>
            </a:xfrm>
            <a:prstGeom prst="cube">
              <a:avLst>
                <a:gd name="adj" fmla="val 36241"/>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2" name="Cube 11"/>
            <p:cNvSpPr/>
            <p:nvPr/>
          </p:nvSpPr>
          <p:spPr>
            <a:xfrm>
              <a:off x="2503597" y="3666749"/>
              <a:ext cx="640715" cy="262159"/>
            </a:xfrm>
            <a:prstGeom prst="cube">
              <a:avLst>
                <a:gd name="adj" fmla="val 36241"/>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3" name="Cube 12"/>
            <p:cNvSpPr/>
            <p:nvPr/>
          </p:nvSpPr>
          <p:spPr>
            <a:xfrm>
              <a:off x="3015262" y="3304179"/>
              <a:ext cx="640715" cy="262159"/>
            </a:xfrm>
            <a:prstGeom prst="cube">
              <a:avLst>
                <a:gd name="adj" fmla="val 3624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4" name="Cube 13"/>
            <p:cNvSpPr/>
            <p:nvPr/>
          </p:nvSpPr>
          <p:spPr>
            <a:xfrm>
              <a:off x="2728930" y="3393755"/>
              <a:ext cx="640716"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5" name="Cube 14"/>
            <p:cNvSpPr/>
            <p:nvPr/>
          </p:nvSpPr>
          <p:spPr>
            <a:xfrm>
              <a:off x="2517662" y="3467392"/>
              <a:ext cx="640713" cy="262159"/>
            </a:xfrm>
            <a:prstGeom prst="cube">
              <a:avLst>
                <a:gd name="adj" fmla="val 36241"/>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sp>
        <p:nvSpPr>
          <p:cNvPr id="17" name="TextBox 16"/>
          <p:cNvSpPr txBox="1"/>
          <p:nvPr/>
        </p:nvSpPr>
        <p:spPr>
          <a:xfrm>
            <a:off x="2586739" y="5984117"/>
            <a:ext cx="1942557" cy="369332"/>
          </a:xfrm>
          <a:prstGeom prst="rect">
            <a:avLst/>
          </a:prstGeom>
          <a:noFill/>
        </p:spPr>
        <p:txBody>
          <a:bodyPr wrap="square" rtlCol="0">
            <a:spAutoFit/>
          </a:bodyPr>
          <a:lstStyle/>
          <a:p>
            <a:r>
              <a:rPr lang="en-US" dirty="0">
                <a:latin typeface="Georgia Regular" panose="02040502050405020303" pitchFamily="18" charset="0"/>
              </a:rPr>
              <a:t>Input tensor</a:t>
            </a:r>
          </a:p>
        </p:txBody>
      </p:sp>
      <p:sp>
        <p:nvSpPr>
          <p:cNvPr id="18" name="TextBox 17"/>
          <p:cNvSpPr txBox="1"/>
          <p:nvPr/>
        </p:nvSpPr>
        <p:spPr>
          <a:xfrm>
            <a:off x="7433619" y="5984117"/>
            <a:ext cx="1942557" cy="369332"/>
          </a:xfrm>
          <a:prstGeom prst="rect">
            <a:avLst/>
          </a:prstGeom>
          <a:noFill/>
        </p:spPr>
        <p:txBody>
          <a:bodyPr wrap="square" rtlCol="0">
            <a:spAutoFit/>
          </a:bodyPr>
          <a:lstStyle/>
          <a:p>
            <a:r>
              <a:rPr lang="en-US" dirty="0">
                <a:latin typeface="Georgia Regular" panose="02040502050405020303" pitchFamily="18" charset="0"/>
              </a:rPr>
              <a:t>Output tensor</a:t>
            </a:r>
          </a:p>
        </p:txBody>
      </p:sp>
      <p:sp>
        <p:nvSpPr>
          <p:cNvPr id="19" name="Cube 18"/>
          <p:cNvSpPr/>
          <p:nvPr/>
        </p:nvSpPr>
        <p:spPr>
          <a:xfrm>
            <a:off x="3341625" y="2688044"/>
            <a:ext cx="1204734" cy="3227295"/>
          </a:xfrm>
          <a:prstGeom prst="cube">
            <a:avLst>
              <a:gd name="adj" fmla="val 86747"/>
            </a:avLst>
          </a:prstGeom>
          <a:no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cxnSp>
        <p:nvCxnSpPr>
          <p:cNvPr id="38" name="Straight Arrow Connector 37"/>
          <p:cNvCxnSpPr/>
          <p:nvPr/>
        </p:nvCxnSpPr>
        <p:spPr>
          <a:xfrm>
            <a:off x="1482322" y="3713924"/>
            <a:ext cx="0" cy="219847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1461" y="4486011"/>
            <a:ext cx="966006" cy="369332"/>
          </a:xfrm>
          <a:prstGeom prst="rect">
            <a:avLst/>
          </a:prstGeom>
          <a:noFill/>
        </p:spPr>
        <p:txBody>
          <a:bodyPr wrap="square" rtlCol="0">
            <a:spAutoFit/>
          </a:bodyPr>
          <a:lstStyle/>
          <a:p>
            <a:r>
              <a:rPr lang="en-US" dirty="0">
                <a:latin typeface="Georgia Regular" panose="02040502050405020303" pitchFamily="18" charset="0"/>
              </a:rPr>
              <a:t>Height</a:t>
            </a:r>
          </a:p>
        </p:txBody>
      </p:sp>
      <p:cxnSp>
        <p:nvCxnSpPr>
          <p:cNvPr id="40" name="Straight Arrow Connector 39"/>
          <p:cNvCxnSpPr/>
          <p:nvPr/>
        </p:nvCxnSpPr>
        <p:spPr>
          <a:xfrm flipH="1">
            <a:off x="1468037" y="2550634"/>
            <a:ext cx="1168121" cy="120711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430228" y="2759523"/>
            <a:ext cx="1040995" cy="369332"/>
          </a:xfrm>
          <a:prstGeom prst="rect">
            <a:avLst/>
          </a:prstGeom>
          <a:noFill/>
        </p:spPr>
        <p:txBody>
          <a:bodyPr wrap="square" rtlCol="0">
            <a:spAutoFit/>
          </a:bodyPr>
          <a:lstStyle/>
          <a:p>
            <a:r>
              <a:rPr lang="en-US" dirty="0">
                <a:latin typeface="Georgia Regular" panose="02040502050405020303" pitchFamily="18" charset="0"/>
              </a:rPr>
              <a:t>Width</a:t>
            </a:r>
          </a:p>
        </p:txBody>
      </p:sp>
      <p:cxnSp>
        <p:nvCxnSpPr>
          <p:cNvPr id="43" name="Straight Arrow Connector 42"/>
          <p:cNvCxnSpPr/>
          <p:nvPr/>
        </p:nvCxnSpPr>
        <p:spPr>
          <a:xfrm flipH="1" flipV="1">
            <a:off x="2629687" y="2550636"/>
            <a:ext cx="2856816" cy="39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485247" y="2246451"/>
            <a:ext cx="1321385" cy="369332"/>
          </a:xfrm>
          <a:prstGeom prst="rect">
            <a:avLst/>
          </a:prstGeom>
          <a:noFill/>
        </p:spPr>
        <p:txBody>
          <a:bodyPr wrap="square" rtlCol="0">
            <a:spAutoFit/>
          </a:bodyPr>
          <a:lstStyle/>
          <a:p>
            <a:r>
              <a:rPr lang="en-US" dirty="0">
                <a:latin typeface="Georgia Regular" panose="02040502050405020303" pitchFamily="18" charset="0"/>
              </a:rPr>
              <a:t>Channel</a:t>
            </a:r>
          </a:p>
        </p:txBody>
      </p:sp>
      <p:cxnSp>
        <p:nvCxnSpPr>
          <p:cNvPr id="33" name="Straight Arrow Connector 32"/>
          <p:cNvCxnSpPr/>
          <p:nvPr/>
        </p:nvCxnSpPr>
        <p:spPr>
          <a:xfrm flipH="1">
            <a:off x="2765840" y="3692548"/>
            <a:ext cx="132093" cy="41359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427E71F9-E599-1044-8004-C188CBA50DF7}"/>
              </a:ext>
            </a:extLst>
          </p:cNvPr>
          <p:cNvSpPr>
            <a:spLocks noGrp="1"/>
          </p:cNvSpPr>
          <p:nvPr>
            <p:ph type="title"/>
          </p:nvPr>
        </p:nvSpPr>
        <p:spPr/>
        <p:txBody>
          <a:bodyPr/>
          <a:lstStyle/>
          <a:p>
            <a:r>
              <a:rPr lang="en-US" dirty="0"/>
              <a:t>The Shift Operation</a:t>
            </a:r>
          </a:p>
        </p:txBody>
      </p:sp>
      <p:sp>
        <p:nvSpPr>
          <p:cNvPr id="35" name="Slide Number Placeholder 34">
            <a:extLst>
              <a:ext uri="{FF2B5EF4-FFF2-40B4-BE49-F238E27FC236}">
                <a16:creationId xmlns:a16="http://schemas.microsoft.com/office/drawing/2014/main" id="{FDA6EA7A-2200-CC4B-A587-6C0252838510}"/>
              </a:ext>
            </a:extLst>
          </p:cNvPr>
          <p:cNvSpPr>
            <a:spLocks noGrp="1"/>
          </p:cNvSpPr>
          <p:nvPr>
            <p:ph type="sldNum" sz="quarter" idx="12"/>
          </p:nvPr>
        </p:nvSpPr>
        <p:spPr>
          <a:xfrm>
            <a:off x="8737600" y="6316065"/>
            <a:ext cx="2844800" cy="365125"/>
          </a:xfrm>
        </p:spPr>
        <p:txBody>
          <a:bodyPr/>
          <a:lstStyle/>
          <a:p>
            <a:fld id="{28712F75-E67D-3F4E-9BFB-3CCB81420A82}" type="slidenum">
              <a:rPr lang="en-US" smtClean="0"/>
              <a:t>15</a:t>
            </a:fld>
            <a:endParaRPr lang="en-US"/>
          </a:p>
        </p:txBody>
      </p:sp>
      <p:sp>
        <p:nvSpPr>
          <p:cNvPr id="47" name="Cube 46"/>
          <p:cNvSpPr/>
          <p:nvPr/>
        </p:nvSpPr>
        <p:spPr>
          <a:xfrm>
            <a:off x="1913557" y="2692517"/>
            <a:ext cx="1204734" cy="3227295"/>
          </a:xfrm>
          <a:prstGeom prst="cube">
            <a:avLst>
              <a:gd name="adj" fmla="val 86747"/>
            </a:avLst>
          </a:prstGeom>
          <a:noFill/>
          <a:ln>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nvGrpSpPr>
          <p:cNvPr id="48" name="Group 47"/>
          <p:cNvGrpSpPr/>
          <p:nvPr/>
        </p:nvGrpSpPr>
        <p:grpSpPr>
          <a:xfrm>
            <a:off x="3783786" y="3456459"/>
            <a:ext cx="602431" cy="1196675"/>
            <a:chOff x="2503597" y="3304179"/>
            <a:chExt cx="1164894" cy="793048"/>
          </a:xfrm>
        </p:grpSpPr>
        <p:sp>
          <p:nvSpPr>
            <p:cNvPr id="49" name="Cube 48"/>
            <p:cNvSpPr/>
            <p:nvPr/>
          </p:nvSpPr>
          <p:spPr>
            <a:xfrm>
              <a:off x="3027776" y="3649705"/>
              <a:ext cx="640715" cy="262159"/>
            </a:xfrm>
            <a:prstGeom prst="cube">
              <a:avLst>
                <a:gd name="adj" fmla="val 36241"/>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0" name="Cube 49"/>
            <p:cNvSpPr/>
            <p:nvPr/>
          </p:nvSpPr>
          <p:spPr>
            <a:xfrm>
              <a:off x="2763563" y="3745746"/>
              <a:ext cx="640715" cy="262159"/>
            </a:xfrm>
            <a:prstGeom prst="cube">
              <a:avLst>
                <a:gd name="adj" fmla="val 36241"/>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1" name="Cube 50"/>
            <p:cNvSpPr/>
            <p:nvPr/>
          </p:nvSpPr>
          <p:spPr>
            <a:xfrm>
              <a:off x="2505450" y="3835068"/>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2" name="Cube 51"/>
            <p:cNvSpPr/>
            <p:nvPr/>
          </p:nvSpPr>
          <p:spPr>
            <a:xfrm>
              <a:off x="3026647" y="3477092"/>
              <a:ext cx="640715" cy="262159"/>
            </a:xfrm>
            <a:prstGeom prst="cube">
              <a:avLst>
                <a:gd name="adj" fmla="val 36241"/>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3" name="Cube 52"/>
            <p:cNvSpPr/>
            <p:nvPr/>
          </p:nvSpPr>
          <p:spPr>
            <a:xfrm>
              <a:off x="2759839" y="3578272"/>
              <a:ext cx="640715" cy="262159"/>
            </a:xfrm>
            <a:prstGeom prst="cube">
              <a:avLst>
                <a:gd name="adj" fmla="val 36241"/>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4" name="Cube 53"/>
            <p:cNvSpPr/>
            <p:nvPr/>
          </p:nvSpPr>
          <p:spPr>
            <a:xfrm>
              <a:off x="2503597" y="3666749"/>
              <a:ext cx="640715" cy="262159"/>
            </a:xfrm>
            <a:prstGeom prst="cube">
              <a:avLst>
                <a:gd name="adj" fmla="val 36241"/>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5" name="Cube 54"/>
            <p:cNvSpPr/>
            <p:nvPr/>
          </p:nvSpPr>
          <p:spPr>
            <a:xfrm>
              <a:off x="3015262" y="3304179"/>
              <a:ext cx="640715" cy="262159"/>
            </a:xfrm>
            <a:prstGeom prst="cube">
              <a:avLst>
                <a:gd name="adj" fmla="val 3624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6" name="Cube 55"/>
            <p:cNvSpPr/>
            <p:nvPr/>
          </p:nvSpPr>
          <p:spPr>
            <a:xfrm>
              <a:off x="2728930" y="3393755"/>
              <a:ext cx="640716"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7" name="Cube 56"/>
            <p:cNvSpPr/>
            <p:nvPr/>
          </p:nvSpPr>
          <p:spPr>
            <a:xfrm>
              <a:off x="2517662" y="3467392"/>
              <a:ext cx="640713" cy="262159"/>
            </a:xfrm>
            <a:prstGeom prst="cube">
              <a:avLst>
                <a:gd name="adj" fmla="val 36241"/>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sp>
        <p:nvSpPr>
          <p:cNvPr id="16" name="Cube 15"/>
          <p:cNvSpPr/>
          <p:nvPr/>
        </p:nvSpPr>
        <p:spPr>
          <a:xfrm>
            <a:off x="1629534" y="2685103"/>
            <a:ext cx="3856969" cy="3227295"/>
          </a:xfrm>
          <a:prstGeom prst="cube">
            <a:avLst>
              <a:gd name="adj" fmla="val 3221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cxnSp>
        <p:nvCxnSpPr>
          <p:cNvPr id="58" name="Straight Arrow Connector 57"/>
          <p:cNvCxnSpPr>
            <a:stCxn id="54" idx="4"/>
          </p:cNvCxnSpPr>
          <p:nvPr/>
        </p:nvCxnSpPr>
        <p:spPr>
          <a:xfrm flipV="1">
            <a:off x="3995051" y="4126255"/>
            <a:ext cx="230837" cy="13514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4" name="Cube 63"/>
          <p:cNvSpPr/>
          <p:nvPr/>
        </p:nvSpPr>
        <p:spPr>
          <a:xfrm>
            <a:off x="6476414" y="2692516"/>
            <a:ext cx="3856969" cy="3227295"/>
          </a:xfrm>
          <a:prstGeom prst="cube">
            <a:avLst>
              <a:gd name="adj" fmla="val 3221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65" name="Cube 64"/>
          <p:cNvSpPr/>
          <p:nvPr/>
        </p:nvSpPr>
        <p:spPr>
          <a:xfrm>
            <a:off x="6792271" y="3877397"/>
            <a:ext cx="3225251" cy="426257"/>
          </a:xfrm>
          <a:prstGeom prst="cube">
            <a:avLst>
              <a:gd name="adj" fmla="val 36241"/>
            </a:avLst>
          </a:prstGeom>
          <a:solidFill>
            <a:schemeClr val="accent1">
              <a:alpha val="27000"/>
            </a:schemeClr>
          </a:solidFill>
          <a:ln>
            <a:no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66" name="Cube 65"/>
          <p:cNvSpPr/>
          <p:nvPr/>
        </p:nvSpPr>
        <p:spPr>
          <a:xfrm>
            <a:off x="6870891" y="2685103"/>
            <a:ext cx="1204734" cy="3227295"/>
          </a:xfrm>
          <a:prstGeom prst="cube">
            <a:avLst>
              <a:gd name="adj" fmla="val 86747"/>
            </a:avLst>
          </a:prstGeom>
          <a:noFill/>
          <a:ln>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67" name="Cube 66"/>
          <p:cNvSpPr/>
          <p:nvPr/>
        </p:nvSpPr>
        <p:spPr>
          <a:xfrm>
            <a:off x="7415840" y="3446616"/>
            <a:ext cx="347901" cy="423368"/>
          </a:xfrm>
          <a:prstGeom prst="cube">
            <a:avLst>
              <a:gd name="adj" fmla="val 3624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68" name="Cube 67"/>
          <p:cNvSpPr/>
          <p:nvPr/>
        </p:nvSpPr>
        <p:spPr>
          <a:xfrm>
            <a:off x="8295501" y="2692516"/>
            <a:ext cx="1204734" cy="3227295"/>
          </a:xfrm>
          <a:prstGeom prst="cube">
            <a:avLst>
              <a:gd name="adj" fmla="val 86747"/>
            </a:avLst>
          </a:prstGeom>
          <a:no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69" name="Cube 68"/>
          <p:cNvSpPr/>
          <p:nvPr/>
        </p:nvSpPr>
        <p:spPr>
          <a:xfrm>
            <a:off x="8532631" y="4034176"/>
            <a:ext cx="350515" cy="410556"/>
          </a:xfrm>
          <a:prstGeom prst="cube">
            <a:avLst>
              <a:gd name="adj" fmla="val 36241"/>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45" name="矩形 8">
            <a:extLst>
              <a:ext uri="{FF2B5EF4-FFF2-40B4-BE49-F238E27FC236}">
                <a16:creationId xmlns:a16="http://schemas.microsoft.com/office/drawing/2014/main" id="{12E1495F-F7EC-FC4B-AD8A-CFF58D000175}"/>
              </a:ext>
            </a:extLst>
          </p:cNvPr>
          <p:cNvSpPr/>
          <p:nvPr/>
        </p:nvSpPr>
        <p:spPr>
          <a:xfrm>
            <a:off x="0" y="6388327"/>
            <a:ext cx="10333383" cy="523220"/>
          </a:xfrm>
          <a:prstGeom prst="rect">
            <a:avLst/>
          </a:prstGeom>
        </p:spPr>
        <p:txBody>
          <a:bodyPr wrap="square">
            <a:spAutoFit/>
          </a:bodyPr>
          <a:lstStyle/>
          <a:p>
            <a:r>
              <a:rPr lang="de-DE" altLang="zh-CN" sz="1400" dirty="0">
                <a:solidFill>
                  <a:schemeClr val="tx1">
                    <a:lumMod val="50000"/>
                    <a:lumOff val="50000"/>
                  </a:schemeClr>
                </a:solidFill>
                <a:cs typeface="Arial" panose="020B0604020202020204" pitchFamily="34" charset="0"/>
              </a:rPr>
              <a:t>[1] Wu, B., Wan, A., Yue, X., Jin, P., Zhao, S., Golmant, N., Gholaminejad, A., Gonzalez, J. and Keutzer, K. {Shift: A Zero FLOP, Zero Parameter Alternative to Spatial Convolutions}. arXiv e-prints. 1711-8141.</a:t>
            </a:r>
            <a:endParaRPr lang="zh-CN" altLang="en-US" sz="1400" dirty="0">
              <a:solidFill>
                <a:schemeClr val="tx1">
                  <a:lumMod val="50000"/>
                  <a:lumOff val="50000"/>
                </a:schemeClr>
              </a:solidFill>
              <a:cs typeface="Arial" panose="020B0604020202020204" pitchFamily="34" charset="0"/>
            </a:endParaRPr>
          </a:p>
        </p:txBody>
      </p:sp>
    </p:spTree>
    <p:extLst>
      <p:ext uri="{BB962C8B-B14F-4D97-AF65-F5344CB8AC3E}">
        <p14:creationId xmlns:p14="http://schemas.microsoft.com/office/powerpoint/2010/main" val="141872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00013 -0.00023 L -0.01068 0.0625 " pathEditMode="relative" rAng="0" ptsTypes="AA">
                                      <p:cBhvr>
                                        <p:cTn id="14" dur="2000" fill="hold"/>
                                        <p:tgtEl>
                                          <p:spTgt spid="67"/>
                                        </p:tgtEl>
                                        <p:attrNameLst>
                                          <p:attrName>ppt_x</p:attrName>
                                          <p:attrName>ppt_y</p:attrName>
                                        </p:attrNameLst>
                                      </p:cBhvr>
                                      <p:rCtr x="-534" y="3125"/>
                                    </p:animMotion>
                                  </p:childTnLst>
                                </p:cTn>
                              </p:par>
                              <p:par>
                                <p:cTn id="15" presetID="0" presetClass="path" presetSubtype="0" accel="50000" decel="50000" fill="hold" grpId="0" nodeType="withEffect">
                                  <p:stCondLst>
                                    <p:cond delay="0"/>
                                  </p:stCondLst>
                                  <p:childTnLst>
                                    <p:animMotion origin="layout" path="M 3.95833E-6 2.59259E-6 L -0.00326 0.02129 " pathEditMode="relative" rAng="0" ptsTypes="AA">
                                      <p:cBhvr>
                                        <p:cTn id="16" dur="2000" fill="hold"/>
                                        <p:tgtEl>
                                          <p:spTgt spid="66"/>
                                        </p:tgtEl>
                                        <p:attrNameLst>
                                          <p:attrName>ppt_x</p:attrName>
                                          <p:attrName>ppt_y</p:attrName>
                                        </p:attrNameLst>
                                      </p:cBhvr>
                                      <p:rCtr x="-169" y="1065"/>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1" nodeType="clickEffect">
                                  <p:stCondLst>
                                    <p:cond delay="0"/>
                                  </p:stCondLst>
                                  <p:childTnLst>
                                    <p:animMotion origin="layout" path="M 1.66667E-6 1.85185E-6 L 0.01015 -0.02222 " pathEditMode="relative" rAng="0" ptsTypes="AA">
                                      <p:cBhvr>
                                        <p:cTn id="28" dur="2000" fill="hold"/>
                                        <p:tgtEl>
                                          <p:spTgt spid="69"/>
                                        </p:tgtEl>
                                        <p:attrNameLst>
                                          <p:attrName>ppt_x</p:attrName>
                                          <p:attrName>ppt_y</p:attrName>
                                        </p:attrNameLst>
                                      </p:cBhvr>
                                      <p:rCtr x="495" y="-1088"/>
                                    </p:animMotion>
                                  </p:childTnLst>
                                </p:cTn>
                              </p:par>
                              <p:par>
                                <p:cTn id="29" presetID="0" presetClass="path" presetSubtype="0" accel="50000" decel="50000" fill="hold" grpId="0" nodeType="withEffect">
                                  <p:stCondLst>
                                    <p:cond delay="0"/>
                                  </p:stCondLst>
                                  <p:childTnLst>
                                    <p:animMotion origin="layout" path="M -4.58333E-6 3.7037E-6 L 0.01693 -0.03009 " pathEditMode="relative" rAng="0" ptsTypes="AA">
                                      <p:cBhvr>
                                        <p:cTn id="30" dur="2000" fill="hold"/>
                                        <p:tgtEl>
                                          <p:spTgt spid="68"/>
                                        </p:tgtEl>
                                        <p:attrNameLst>
                                          <p:attrName>ppt_x</p:attrName>
                                          <p:attrName>ppt_y</p:attrName>
                                        </p:attrNameLst>
                                      </p:cBhvr>
                                      <p:rCtr x="794"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7" grpId="1" animBg="1"/>
      <p:bldP spid="68" grpId="0" animBg="1"/>
      <p:bldP spid="69" grpId="0" animBg="1"/>
      <p:bldP spid="6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D8A038"/>
                </a:solidFill>
              </a:rPr>
              <a:t>The Shift Operation</a:t>
            </a:r>
          </a:p>
        </p:txBody>
      </p:sp>
      <p:sp>
        <p:nvSpPr>
          <p:cNvPr id="4" name="Content Placeholder 3">
            <a:extLst>
              <a:ext uri="{FF2B5EF4-FFF2-40B4-BE49-F238E27FC236}">
                <a16:creationId xmlns:a16="http://schemas.microsoft.com/office/drawing/2014/main" id="{01D8DC48-9D8F-F942-91ED-89C0EE05F689}"/>
              </a:ext>
            </a:extLst>
          </p:cNvPr>
          <p:cNvSpPr>
            <a:spLocks noGrp="1"/>
          </p:cNvSpPr>
          <p:nvPr>
            <p:ph idx="1"/>
          </p:nvPr>
        </p:nvSpPr>
        <p:spPr/>
        <p:txBody>
          <a:bodyPr/>
          <a:lstStyle/>
          <a:p>
            <a:r>
              <a:rPr lang="en-US" dirty="0"/>
              <a:t>1x1 conv aggregates spatial information along the channel dimension </a:t>
            </a:r>
          </a:p>
          <a:p>
            <a:endParaRPr lang="en-US" dirty="0"/>
          </a:p>
        </p:txBody>
      </p:sp>
      <p:sp>
        <p:nvSpPr>
          <p:cNvPr id="36" name="Slide Number Placeholder 35">
            <a:extLst>
              <a:ext uri="{FF2B5EF4-FFF2-40B4-BE49-F238E27FC236}">
                <a16:creationId xmlns:a16="http://schemas.microsoft.com/office/drawing/2014/main" id="{460A00C4-3438-1B42-A7BE-105028CCCB6D}"/>
              </a:ext>
            </a:extLst>
          </p:cNvPr>
          <p:cNvSpPr>
            <a:spLocks noGrp="1"/>
          </p:cNvSpPr>
          <p:nvPr>
            <p:ph type="sldNum" sz="quarter" idx="12"/>
          </p:nvPr>
        </p:nvSpPr>
        <p:spPr/>
        <p:txBody>
          <a:bodyPr/>
          <a:lstStyle/>
          <a:p>
            <a:fld id="{28712F75-E67D-3F4E-9BFB-3CCB81420A82}" type="slidenum">
              <a:rPr lang="en-US" smtClean="0"/>
              <a:t>16</a:t>
            </a:fld>
            <a:endParaRPr lang="en-US"/>
          </a:p>
        </p:txBody>
      </p:sp>
      <p:grpSp>
        <p:nvGrpSpPr>
          <p:cNvPr id="3" name="Group 2"/>
          <p:cNvGrpSpPr/>
          <p:nvPr/>
        </p:nvGrpSpPr>
        <p:grpSpPr>
          <a:xfrm>
            <a:off x="2743200" y="2784781"/>
            <a:ext cx="6394404" cy="3783223"/>
            <a:chOff x="1219200" y="2784780"/>
            <a:chExt cx="6394404" cy="3783223"/>
          </a:xfrm>
        </p:grpSpPr>
        <p:grpSp>
          <p:nvGrpSpPr>
            <p:cNvPr id="5" name="Group 4"/>
            <p:cNvGrpSpPr/>
            <p:nvPr/>
          </p:nvGrpSpPr>
          <p:grpSpPr>
            <a:xfrm>
              <a:off x="1712812" y="3891556"/>
              <a:ext cx="1813446" cy="1220581"/>
              <a:chOff x="2818400" y="3304179"/>
              <a:chExt cx="792313" cy="808891"/>
            </a:xfrm>
          </p:grpSpPr>
          <p:sp>
            <p:nvSpPr>
              <p:cNvPr id="6" name="Cube 5"/>
              <p:cNvSpPr/>
              <p:nvPr/>
            </p:nvSpPr>
            <p:spPr>
              <a:xfrm>
                <a:off x="2969998" y="3649705"/>
                <a:ext cx="640715" cy="262159"/>
              </a:xfrm>
              <a:prstGeom prst="cube">
                <a:avLst>
                  <a:gd name="adj" fmla="val 36241"/>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7" name="Cube 6"/>
              <p:cNvSpPr/>
              <p:nvPr/>
            </p:nvSpPr>
            <p:spPr>
              <a:xfrm>
                <a:off x="2893036" y="3753667"/>
                <a:ext cx="640715" cy="262159"/>
              </a:xfrm>
              <a:prstGeom prst="cube">
                <a:avLst>
                  <a:gd name="adj" fmla="val 36241"/>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8" name="Cube 7"/>
              <p:cNvSpPr/>
              <p:nvPr/>
            </p:nvSpPr>
            <p:spPr>
              <a:xfrm>
                <a:off x="2820252" y="3850911"/>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9" name="Cube 8"/>
              <p:cNvSpPr/>
              <p:nvPr/>
            </p:nvSpPr>
            <p:spPr>
              <a:xfrm>
                <a:off x="2968870" y="3477092"/>
                <a:ext cx="640715" cy="262159"/>
              </a:xfrm>
              <a:prstGeom prst="cube">
                <a:avLst>
                  <a:gd name="adj" fmla="val 36241"/>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0" name="Cube 9"/>
              <p:cNvSpPr/>
              <p:nvPr/>
            </p:nvSpPr>
            <p:spPr>
              <a:xfrm>
                <a:off x="2897208" y="3578272"/>
                <a:ext cx="640715" cy="262159"/>
              </a:xfrm>
              <a:prstGeom prst="cube">
                <a:avLst>
                  <a:gd name="adj" fmla="val 36241"/>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1" name="Cube 10"/>
              <p:cNvSpPr/>
              <p:nvPr/>
            </p:nvSpPr>
            <p:spPr>
              <a:xfrm>
                <a:off x="2818400" y="3682593"/>
                <a:ext cx="640715" cy="262159"/>
              </a:xfrm>
              <a:prstGeom prst="cube">
                <a:avLst>
                  <a:gd name="adj" fmla="val 36241"/>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2" name="Cube 11"/>
              <p:cNvSpPr/>
              <p:nvPr/>
            </p:nvSpPr>
            <p:spPr>
              <a:xfrm>
                <a:off x="2969039" y="3304179"/>
                <a:ext cx="640715" cy="262159"/>
              </a:xfrm>
              <a:prstGeom prst="cube">
                <a:avLst>
                  <a:gd name="adj" fmla="val 3624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3" name="Cube 12"/>
              <p:cNvSpPr/>
              <p:nvPr/>
            </p:nvSpPr>
            <p:spPr>
              <a:xfrm>
                <a:off x="2889982" y="3405637"/>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4" name="Cube 13"/>
              <p:cNvSpPr/>
              <p:nvPr/>
            </p:nvSpPr>
            <p:spPr>
              <a:xfrm>
                <a:off x="2826160" y="3509009"/>
                <a:ext cx="640715" cy="262159"/>
              </a:xfrm>
              <a:prstGeom prst="cube">
                <a:avLst>
                  <a:gd name="adj" fmla="val 36241"/>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sp>
          <p:nvSpPr>
            <p:cNvPr id="15" name="Cube 14"/>
            <p:cNvSpPr/>
            <p:nvPr/>
          </p:nvSpPr>
          <p:spPr>
            <a:xfrm>
              <a:off x="1219200" y="2848918"/>
              <a:ext cx="2697758" cy="3227295"/>
            </a:xfrm>
            <a:prstGeom prst="cube">
              <a:avLst>
                <a:gd name="adj" fmla="val 3917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7" name="Cube 16"/>
            <p:cNvSpPr/>
            <p:nvPr/>
          </p:nvSpPr>
          <p:spPr>
            <a:xfrm>
              <a:off x="5143333" y="4443629"/>
              <a:ext cx="313525" cy="395587"/>
            </a:xfrm>
            <a:prstGeom prst="cube">
              <a:avLst>
                <a:gd name="adj" fmla="val 3624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8" name="Cube 17"/>
            <p:cNvSpPr/>
            <p:nvPr/>
          </p:nvSpPr>
          <p:spPr>
            <a:xfrm>
              <a:off x="5365470" y="4444366"/>
              <a:ext cx="313525" cy="395587"/>
            </a:xfrm>
            <a:prstGeom prst="cube">
              <a:avLst>
                <a:gd name="adj" fmla="val 36241"/>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9" name="Cube 18"/>
            <p:cNvSpPr/>
            <p:nvPr/>
          </p:nvSpPr>
          <p:spPr>
            <a:xfrm>
              <a:off x="5574443" y="4443629"/>
              <a:ext cx="313525" cy="395587"/>
            </a:xfrm>
            <a:prstGeom prst="cube">
              <a:avLst>
                <a:gd name="adj" fmla="val 36241"/>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0" name="Cube 19"/>
            <p:cNvSpPr/>
            <p:nvPr/>
          </p:nvSpPr>
          <p:spPr>
            <a:xfrm>
              <a:off x="4915846" y="2784780"/>
              <a:ext cx="2697758" cy="3227295"/>
            </a:xfrm>
            <a:prstGeom prst="cube">
              <a:avLst>
                <a:gd name="adj" fmla="val 3917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4" name="TextBox 23"/>
            <p:cNvSpPr txBox="1"/>
            <p:nvPr/>
          </p:nvSpPr>
          <p:spPr>
            <a:xfrm>
              <a:off x="6058148" y="4277426"/>
              <a:ext cx="892159" cy="584775"/>
            </a:xfrm>
            <a:prstGeom prst="rect">
              <a:avLst/>
            </a:prstGeom>
            <a:noFill/>
          </p:spPr>
          <p:txBody>
            <a:bodyPr wrap="square" rtlCol="0">
              <a:spAutoFit/>
            </a:bodyPr>
            <a:lstStyle/>
            <a:p>
              <a:r>
                <a:rPr lang="mr-IN" sz="3200" dirty="0">
                  <a:latin typeface="Georgia Regular" panose="02040502050405020303" pitchFamily="18" charset="0"/>
                </a:rPr>
                <a:t>…</a:t>
              </a:r>
              <a:endParaRPr lang="en-US" sz="3200" dirty="0">
                <a:latin typeface="Georgia Regular" panose="02040502050405020303" pitchFamily="18" charset="0"/>
              </a:endParaRPr>
            </a:p>
          </p:txBody>
        </p:sp>
        <p:sp>
          <p:nvSpPr>
            <p:cNvPr id="25" name="Cube 24"/>
            <p:cNvSpPr/>
            <p:nvPr/>
          </p:nvSpPr>
          <p:spPr>
            <a:xfrm>
              <a:off x="5135337" y="4440238"/>
              <a:ext cx="1814969" cy="395586"/>
            </a:xfrm>
            <a:prstGeom prst="cube">
              <a:avLst>
                <a:gd name="adj" fmla="val 36241"/>
              </a:avLst>
            </a:prstGeom>
            <a:noFill/>
            <a:ln>
              <a:solidFill>
                <a:schemeClr val="accent1">
                  <a:shade val="95000"/>
                  <a:satMod val="10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3" name="Cube 22"/>
            <p:cNvSpPr/>
            <p:nvPr/>
          </p:nvSpPr>
          <p:spPr>
            <a:xfrm>
              <a:off x="6656549" y="4434331"/>
              <a:ext cx="313525" cy="395587"/>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8" name="TextBox 27"/>
            <p:cNvSpPr txBox="1"/>
            <p:nvPr/>
          </p:nvSpPr>
          <p:spPr>
            <a:xfrm>
              <a:off x="1417099" y="6198671"/>
              <a:ext cx="1942557" cy="369332"/>
            </a:xfrm>
            <a:prstGeom prst="rect">
              <a:avLst/>
            </a:prstGeom>
            <a:noFill/>
          </p:spPr>
          <p:txBody>
            <a:bodyPr wrap="square" rtlCol="0">
              <a:spAutoFit/>
            </a:bodyPr>
            <a:lstStyle/>
            <a:p>
              <a:r>
                <a:rPr lang="en-US" dirty="0">
                  <a:latin typeface="Georgia Regular" panose="02040502050405020303" pitchFamily="18" charset="0"/>
                </a:rPr>
                <a:t>Input tensor</a:t>
              </a:r>
            </a:p>
          </p:txBody>
        </p:sp>
        <p:sp>
          <p:nvSpPr>
            <p:cNvPr id="29" name="TextBox 28"/>
            <p:cNvSpPr txBox="1"/>
            <p:nvPr/>
          </p:nvSpPr>
          <p:spPr>
            <a:xfrm>
              <a:off x="5037462" y="6168980"/>
              <a:ext cx="1942557" cy="369332"/>
            </a:xfrm>
            <a:prstGeom prst="rect">
              <a:avLst/>
            </a:prstGeom>
            <a:noFill/>
          </p:spPr>
          <p:txBody>
            <a:bodyPr wrap="square" rtlCol="0">
              <a:spAutoFit/>
            </a:bodyPr>
            <a:lstStyle/>
            <a:p>
              <a:r>
                <a:rPr lang="en-US" dirty="0">
                  <a:latin typeface="Georgia Regular" panose="02040502050405020303" pitchFamily="18" charset="0"/>
                </a:rPr>
                <a:t>Output tensor</a:t>
              </a:r>
            </a:p>
          </p:txBody>
        </p:sp>
      </p:grpSp>
      <p:cxnSp>
        <p:nvCxnSpPr>
          <p:cNvPr id="26" name="Straight Arrow Connector 25"/>
          <p:cNvCxnSpPr/>
          <p:nvPr/>
        </p:nvCxnSpPr>
        <p:spPr>
          <a:xfrm>
            <a:off x="2517292" y="3879245"/>
            <a:ext cx="0" cy="219847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503007" y="2715955"/>
            <a:ext cx="1168121" cy="120711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3664656" y="2715843"/>
            <a:ext cx="1776302" cy="11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663451" y="4793815"/>
            <a:ext cx="966006" cy="369332"/>
          </a:xfrm>
          <a:prstGeom prst="rect">
            <a:avLst/>
          </a:prstGeom>
          <a:noFill/>
        </p:spPr>
        <p:txBody>
          <a:bodyPr wrap="square" rtlCol="0">
            <a:spAutoFit/>
          </a:bodyPr>
          <a:lstStyle/>
          <a:p>
            <a:r>
              <a:rPr lang="en-US" dirty="0">
                <a:latin typeface="Georgia Regular" panose="02040502050405020303" pitchFamily="18" charset="0"/>
              </a:rPr>
              <a:t>Height</a:t>
            </a:r>
          </a:p>
        </p:txBody>
      </p:sp>
      <p:sp>
        <p:nvSpPr>
          <p:cNvPr id="33" name="TextBox 32"/>
          <p:cNvSpPr txBox="1"/>
          <p:nvPr/>
        </p:nvSpPr>
        <p:spPr>
          <a:xfrm>
            <a:off x="2376194" y="2901548"/>
            <a:ext cx="1040995" cy="369332"/>
          </a:xfrm>
          <a:prstGeom prst="rect">
            <a:avLst/>
          </a:prstGeom>
          <a:noFill/>
        </p:spPr>
        <p:txBody>
          <a:bodyPr wrap="square" rtlCol="0">
            <a:spAutoFit/>
          </a:bodyPr>
          <a:lstStyle/>
          <a:p>
            <a:r>
              <a:rPr lang="en-US" dirty="0">
                <a:latin typeface="Georgia Regular" panose="02040502050405020303" pitchFamily="18" charset="0"/>
              </a:rPr>
              <a:t>Width</a:t>
            </a:r>
          </a:p>
        </p:txBody>
      </p:sp>
      <p:sp>
        <p:nvSpPr>
          <p:cNvPr id="34" name="TextBox 33"/>
          <p:cNvSpPr txBox="1"/>
          <p:nvPr/>
        </p:nvSpPr>
        <p:spPr>
          <a:xfrm>
            <a:off x="4222964" y="2304163"/>
            <a:ext cx="1321385" cy="369332"/>
          </a:xfrm>
          <a:prstGeom prst="rect">
            <a:avLst/>
          </a:prstGeom>
          <a:noFill/>
        </p:spPr>
        <p:txBody>
          <a:bodyPr wrap="square" rtlCol="0">
            <a:spAutoFit/>
          </a:bodyPr>
          <a:lstStyle/>
          <a:p>
            <a:r>
              <a:rPr lang="en-US" dirty="0">
                <a:latin typeface="Georgia Regular" panose="02040502050405020303" pitchFamily="18" charset="0"/>
              </a:rPr>
              <a:t>Channel</a:t>
            </a:r>
          </a:p>
        </p:txBody>
      </p:sp>
      <p:sp>
        <p:nvSpPr>
          <p:cNvPr id="16" name="Right Arrow 15"/>
          <p:cNvSpPr/>
          <p:nvPr/>
        </p:nvSpPr>
        <p:spPr>
          <a:xfrm>
            <a:off x="5725961" y="4480319"/>
            <a:ext cx="436729" cy="3036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nvGrpSpPr>
          <p:cNvPr id="22" name="Group 21"/>
          <p:cNvGrpSpPr/>
          <p:nvPr/>
        </p:nvGrpSpPr>
        <p:grpSpPr>
          <a:xfrm>
            <a:off x="9313421" y="4371547"/>
            <a:ext cx="1368227" cy="646331"/>
            <a:chOff x="7789420" y="4371546"/>
            <a:chExt cx="1368227" cy="646331"/>
          </a:xfrm>
        </p:grpSpPr>
        <p:sp>
          <p:nvSpPr>
            <p:cNvPr id="35" name="Right Arrow 34"/>
            <p:cNvSpPr/>
            <p:nvPr/>
          </p:nvSpPr>
          <p:spPr>
            <a:xfrm>
              <a:off x="7789420" y="4483769"/>
              <a:ext cx="436729" cy="3036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1" name="TextBox 20"/>
            <p:cNvSpPr txBox="1"/>
            <p:nvPr/>
          </p:nvSpPr>
          <p:spPr>
            <a:xfrm>
              <a:off x="8239796" y="4371546"/>
              <a:ext cx="917851" cy="646331"/>
            </a:xfrm>
            <a:prstGeom prst="rect">
              <a:avLst/>
            </a:prstGeom>
            <a:noFill/>
          </p:spPr>
          <p:txBody>
            <a:bodyPr wrap="square" rtlCol="0">
              <a:spAutoFit/>
            </a:bodyPr>
            <a:lstStyle/>
            <a:p>
              <a:r>
                <a:rPr lang="en-US" dirty="0">
                  <a:latin typeface="Georgia Regular" panose="02040502050405020303" pitchFamily="18" charset="0"/>
                </a:rPr>
                <a:t>1x1 conv</a:t>
              </a:r>
            </a:p>
          </p:txBody>
        </p:sp>
      </p:grpSp>
    </p:spTree>
    <p:extLst>
      <p:ext uri="{BB962C8B-B14F-4D97-AF65-F5344CB8AC3E}">
        <p14:creationId xmlns:p14="http://schemas.microsoft.com/office/powerpoint/2010/main" val="113506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5684-3943-5444-BDDD-074F65D0617E}"/>
              </a:ext>
            </a:extLst>
          </p:cNvPr>
          <p:cNvSpPr>
            <a:spLocks noGrp="1"/>
          </p:cNvSpPr>
          <p:nvPr>
            <p:ph type="title"/>
          </p:nvPr>
        </p:nvSpPr>
        <p:spPr/>
        <p:txBody>
          <a:bodyPr/>
          <a:lstStyle/>
          <a:p>
            <a:r>
              <a:rPr lang="en-US" sz="4400" dirty="0">
                <a:solidFill>
                  <a:srgbClr val="D89F39"/>
                </a:solidFill>
                <a:latin typeface="Georgia"/>
                <a:ea typeface="Georgia"/>
                <a:cs typeface="Georgia"/>
                <a:sym typeface="Georgia"/>
              </a:rPr>
              <a:t>Replace</a:t>
            </a:r>
            <a:r>
              <a:rPr lang="en-US" dirty="0">
                <a:solidFill>
                  <a:srgbClr val="D89F39"/>
                </a:solidFill>
                <a:latin typeface="Georgia"/>
                <a:ea typeface="Georgia"/>
                <a:cs typeface="Georgia"/>
                <a:sym typeface="Georgia"/>
              </a:rPr>
              <a:t> 3 x 3 Conv</a:t>
            </a:r>
            <a:endParaRPr lang="en-US" dirty="0"/>
          </a:p>
        </p:txBody>
      </p:sp>
      <p:sp>
        <p:nvSpPr>
          <p:cNvPr id="44" name="Slide Number Placeholder 43">
            <a:extLst>
              <a:ext uri="{FF2B5EF4-FFF2-40B4-BE49-F238E27FC236}">
                <a16:creationId xmlns:a16="http://schemas.microsoft.com/office/drawing/2014/main" id="{85D36E73-40DA-F647-A245-39264792AF68}"/>
              </a:ext>
            </a:extLst>
          </p:cNvPr>
          <p:cNvSpPr>
            <a:spLocks noGrp="1"/>
          </p:cNvSpPr>
          <p:nvPr>
            <p:ph type="sldNum" sz="quarter" idx="12"/>
          </p:nvPr>
        </p:nvSpPr>
        <p:spPr/>
        <p:txBody>
          <a:bodyPr/>
          <a:lstStyle/>
          <a:p>
            <a:fld id="{28712F75-E67D-3F4E-9BFB-3CCB81420A82}" type="slidenum">
              <a:rPr lang="en-US" smtClean="0"/>
              <a:t>17</a:t>
            </a:fld>
            <a:endParaRPr lang="en-US"/>
          </a:p>
        </p:txBody>
      </p:sp>
      <p:sp>
        <p:nvSpPr>
          <p:cNvPr id="39" name="Google Shape;367;p36">
            <a:extLst>
              <a:ext uri="{FF2B5EF4-FFF2-40B4-BE49-F238E27FC236}">
                <a16:creationId xmlns:a16="http://schemas.microsoft.com/office/drawing/2014/main" id="{52608CC4-B3DF-4A48-9BC9-E36C11335F10}"/>
              </a:ext>
            </a:extLst>
          </p:cNvPr>
          <p:cNvSpPr txBox="1"/>
          <p:nvPr/>
        </p:nvSpPr>
        <p:spPr>
          <a:xfrm>
            <a:off x="157373" y="1494907"/>
            <a:ext cx="5696800" cy="2314013"/>
          </a:xfrm>
          <a:prstGeom prst="rect">
            <a:avLst/>
          </a:prstGeom>
          <a:noFill/>
          <a:ln>
            <a:noFill/>
          </a:ln>
        </p:spPr>
        <p:txBody>
          <a:bodyPr spcFirstLastPara="1" wrap="square" lIns="121900" tIns="121900" rIns="121900" bIns="121900" anchor="ctr" anchorCtr="0">
            <a:noAutofit/>
          </a:bodyPr>
          <a:lstStyle/>
          <a:p>
            <a:pPr marL="558798" indent="-457200">
              <a:lnSpc>
                <a:spcPct val="115000"/>
              </a:lnSpc>
              <a:buClr>
                <a:schemeClr val="dk2"/>
              </a:buClr>
              <a:buSzPts val="2400"/>
              <a:buFont typeface="Arial" panose="020B0604020202020204" pitchFamily="34" charset="0"/>
              <a:buChar char="•"/>
            </a:pPr>
            <a:r>
              <a:rPr lang="en" sz="2800" b="1" dirty="0">
                <a:latin typeface="Arial" panose="020B0604020202020204" pitchFamily="34" charset="0"/>
                <a:cs typeface="Arial" panose="020B0604020202020204" pitchFamily="34" charset="0"/>
              </a:rPr>
              <a:t>3x3 conv:</a:t>
            </a:r>
            <a:endParaRPr sz="2800" b="1" dirty="0">
              <a:latin typeface="Arial" panose="020B0604020202020204" pitchFamily="34" charset="0"/>
              <a:cs typeface="Arial" panose="020B0604020202020204" pitchFamily="34" charset="0"/>
            </a:endParaRPr>
          </a:p>
          <a:p>
            <a:pPr marL="1219170" lvl="1" indent="-457189">
              <a:lnSpc>
                <a:spcPct val="115000"/>
              </a:lnSpc>
              <a:buClr>
                <a:schemeClr val="dk2"/>
              </a:buClr>
              <a:buSzPts val="1800"/>
              <a:buChar char="○"/>
            </a:pPr>
            <a:r>
              <a:rPr lang="en" sz="2800" dirty="0">
                <a:latin typeface="Arial" panose="020B0604020202020204" pitchFamily="34" charset="0"/>
                <a:cs typeface="Arial" panose="020B0604020202020204" pitchFamily="34" charset="0"/>
              </a:rPr>
              <a:t>Aggregates </a:t>
            </a:r>
            <a:br>
              <a:rPr lang="en" sz="2800" dirty="0">
                <a:latin typeface="Arial" panose="020B0604020202020204" pitchFamily="34" charset="0"/>
                <a:cs typeface="Arial" panose="020B0604020202020204" pitchFamily="34" charset="0"/>
              </a:rPr>
            </a:br>
            <a:r>
              <a:rPr lang="en" sz="2800" dirty="0">
                <a:latin typeface="Arial" panose="020B0604020202020204" pitchFamily="34" charset="0"/>
                <a:cs typeface="Arial" panose="020B0604020202020204" pitchFamily="34" charset="0"/>
              </a:rPr>
              <a:t>neighboring pixels </a:t>
            </a:r>
            <a:endParaRPr sz="2800" dirty="0">
              <a:latin typeface="Arial" panose="020B0604020202020204" pitchFamily="34" charset="0"/>
              <a:cs typeface="Arial" panose="020B0604020202020204" pitchFamily="34" charset="0"/>
            </a:endParaRPr>
          </a:p>
          <a:p>
            <a:pPr marL="1219170" lvl="1" indent="-457189">
              <a:lnSpc>
                <a:spcPct val="115000"/>
              </a:lnSpc>
              <a:buClr>
                <a:schemeClr val="dk2"/>
              </a:buClr>
              <a:buSzPts val="1800"/>
              <a:buChar char="○"/>
            </a:pPr>
            <a:r>
              <a:rPr lang="en" sz="2800" dirty="0">
                <a:latin typeface="Arial" panose="020B0604020202020204" pitchFamily="34" charset="0"/>
                <a:cs typeface="Arial" panose="020B0604020202020204" pitchFamily="34" charset="0"/>
              </a:rPr>
              <a:t>Mixes channel info</a:t>
            </a:r>
            <a:endParaRPr sz="2800" dirty="0">
              <a:latin typeface="Arial" panose="020B0604020202020204" pitchFamily="34" charset="0"/>
              <a:cs typeface="Arial" panose="020B0604020202020204" pitchFamily="34" charset="0"/>
            </a:endParaRPr>
          </a:p>
        </p:txBody>
      </p:sp>
      <p:pic>
        <p:nvPicPr>
          <p:cNvPr id="40" name="Google Shape;370;p36">
            <a:extLst>
              <a:ext uri="{FF2B5EF4-FFF2-40B4-BE49-F238E27FC236}">
                <a16:creationId xmlns:a16="http://schemas.microsoft.com/office/drawing/2014/main" id="{87E13ACE-3B0E-BA42-9A48-DDA6A8C875C9}"/>
              </a:ext>
            </a:extLst>
          </p:cNvPr>
          <p:cNvPicPr preferRelativeResize="0"/>
          <p:nvPr/>
        </p:nvPicPr>
        <p:blipFill>
          <a:blip r:embed="rId3">
            <a:alphaModFix/>
          </a:blip>
          <a:stretch>
            <a:fillRect/>
          </a:stretch>
        </p:blipFill>
        <p:spPr>
          <a:xfrm>
            <a:off x="5860919" y="3590218"/>
            <a:ext cx="6337827" cy="2475733"/>
          </a:xfrm>
          <a:prstGeom prst="rect">
            <a:avLst/>
          </a:prstGeom>
          <a:noFill/>
          <a:ln>
            <a:noFill/>
          </a:ln>
        </p:spPr>
      </p:pic>
      <p:sp>
        <p:nvSpPr>
          <p:cNvPr id="41" name="Right Arrow 40">
            <a:extLst>
              <a:ext uri="{FF2B5EF4-FFF2-40B4-BE49-F238E27FC236}">
                <a16:creationId xmlns:a16="http://schemas.microsoft.com/office/drawing/2014/main" id="{242C1E9B-E4B8-B342-B419-2D2AE6784299}"/>
              </a:ext>
            </a:extLst>
          </p:cNvPr>
          <p:cNvSpPr/>
          <p:nvPr/>
        </p:nvSpPr>
        <p:spPr>
          <a:xfrm>
            <a:off x="5101509" y="1715794"/>
            <a:ext cx="743919" cy="462074"/>
          </a:xfrm>
          <a:prstGeom prst="rightArrow">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42" name="Google Shape;390;p38">
            <a:extLst>
              <a:ext uri="{FF2B5EF4-FFF2-40B4-BE49-F238E27FC236}">
                <a16:creationId xmlns:a16="http://schemas.microsoft.com/office/drawing/2014/main" id="{527556B1-BA06-7B4B-8451-CAFD1D8FB981}"/>
              </a:ext>
            </a:extLst>
          </p:cNvPr>
          <p:cNvSpPr txBox="1"/>
          <p:nvPr/>
        </p:nvSpPr>
        <p:spPr>
          <a:xfrm>
            <a:off x="6220005" y="1249754"/>
            <a:ext cx="5706000" cy="1283613"/>
          </a:xfrm>
          <a:prstGeom prst="rect">
            <a:avLst/>
          </a:prstGeom>
          <a:noFill/>
          <a:ln>
            <a:noFill/>
          </a:ln>
        </p:spPr>
        <p:txBody>
          <a:bodyPr spcFirstLastPara="1" wrap="square" lIns="121900" tIns="121900" rIns="121900" bIns="121900" anchor="ctr" anchorCtr="0">
            <a:noAutofit/>
          </a:bodyPr>
          <a:lstStyle/>
          <a:p>
            <a:pPr marL="152396">
              <a:lnSpc>
                <a:spcPct val="115000"/>
              </a:lnSpc>
              <a:buClr>
                <a:schemeClr val="dk2"/>
              </a:buClr>
              <a:buSzPts val="1800"/>
            </a:pPr>
            <a:endParaRPr lang="en" sz="2800" dirty="0">
              <a:latin typeface="Arial" panose="020B0604020202020204" pitchFamily="34" charset="0"/>
              <a:cs typeface="Arial" panose="020B0604020202020204" pitchFamily="34" charset="0"/>
            </a:endParaRPr>
          </a:p>
          <a:p>
            <a:pPr marL="609585" indent="-457189">
              <a:lnSpc>
                <a:spcPct val="115000"/>
              </a:lnSpc>
              <a:buClr>
                <a:schemeClr val="dk2"/>
              </a:buClr>
              <a:buSzPts val="1800"/>
              <a:buFontTx/>
              <a:buChar char="●"/>
            </a:pPr>
            <a:r>
              <a:rPr lang="en-US" sz="2800" b="1" dirty="0">
                <a:latin typeface="Arial" panose="020B0604020202020204" pitchFamily="34" charset="0"/>
                <a:cs typeface="Arial" panose="020B0604020202020204" pitchFamily="34" charset="0"/>
              </a:rPr>
              <a:t>shift</a:t>
            </a:r>
            <a:r>
              <a:rPr lang="en-US" sz="2800" dirty="0">
                <a:latin typeface="Arial" panose="020B0604020202020204" pitchFamily="34" charset="0"/>
                <a:cs typeface="Arial" panose="020B0604020202020204" pitchFamily="34" charset="0"/>
              </a:rPr>
              <a:t>: Re-aligns pixels </a:t>
            </a:r>
          </a:p>
          <a:p>
            <a:pPr marL="609585" indent="-457189">
              <a:lnSpc>
                <a:spcPct val="115000"/>
              </a:lnSpc>
              <a:buClr>
                <a:schemeClr val="dk2"/>
              </a:buClr>
              <a:buSzPts val="1800"/>
              <a:buChar char="●"/>
            </a:pPr>
            <a:r>
              <a:rPr lang="en" sz="2800" b="1" dirty="0">
                <a:latin typeface="Arial" panose="020B0604020202020204" pitchFamily="34" charset="0"/>
                <a:cs typeface="Arial" panose="020B0604020202020204" pitchFamily="34" charset="0"/>
              </a:rPr>
              <a:t>1x1 conv</a:t>
            </a:r>
            <a:r>
              <a:rPr lang="en" sz="2800" dirty="0">
                <a:latin typeface="Arial" panose="020B0604020202020204" pitchFamily="34" charset="0"/>
                <a:cs typeface="Arial" panose="020B0604020202020204" pitchFamily="34" charset="0"/>
              </a:rPr>
              <a:t>: Mixes channel info</a:t>
            </a:r>
            <a:endParaRPr sz="280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2C091A7F-EAA3-D24B-AAF8-CDAD1A5A3F35}"/>
              </a:ext>
            </a:extLst>
          </p:cNvPr>
          <p:cNvGrpSpPr/>
          <p:nvPr/>
        </p:nvGrpSpPr>
        <p:grpSpPr>
          <a:xfrm>
            <a:off x="1221797" y="4034118"/>
            <a:ext cx="3492704" cy="2231226"/>
            <a:chOff x="1675631" y="2498113"/>
            <a:chExt cx="5645072" cy="3858325"/>
          </a:xfrm>
        </p:grpSpPr>
        <p:cxnSp>
          <p:nvCxnSpPr>
            <p:cNvPr id="13" name="Straight Connector 12">
              <a:extLst>
                <a:ext uri="{FF2B5EF4-FFF2-40B4-BE49-F238E27FC236}">
                  <a16:creationId xmlns:a16="http://schemas.microsoft.com/office/drawing/2014/main" id="{A23EB07D-B2AC-1347-930E-5ED09BA4C39A}"/>
                </a:ext>
              </a:extLst>
            </p:cNvPr>
            <p:cNvCxnSpPr/>
            <p:nvPr/>
          </p:nvCxnSpPr>
          <p:spPr>
            <a:xfrm>
              <a:off x="3606107" y="3349689"/>
              <a:ext cx="2339059" cy="574082"/>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4B97425-9035-B34C-96C5-5533F6E07B5E}"/>
                </a:ext>
              </a:extLst>
            </p:cNvPr>
            <p:cNvCxnSpPr/>
            <p:nvPr/>
          </p:nvCxnSpPr>
          <p:spPr>
            <a:xfrm flipV="1">
              <a:off x="3187700" y="4099453"/>
              <a:ext cx="2757466" cy="470817"/>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E44ABD4-D203-A74F-95E3-3938A5B1919C}"/>
                </a:ext>
              </a:extLst>
            </p:cNvPr>
            <p:cNvCxnSpPr/>
            <p:nvPr/>
          </p:nvCxnSpPr>
          <p:spPr>
            <a:xfrm flipV="1">
              <a:off x="3604409" y="4035158"/>
              <a:ext cx="2508196" cy="98692"/>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6" name="Cube 15">
              <a:extLst>
                <a:ext uri="{FF2B5EF4-FFF2-40B4-BE49-F238E27FC236}">
                  <a16:creationId xmlns:a16="http://schemas.microsoft.com/office/drawing/2014/main" id="{67DAF939-D0F5-DC46-A407-DCC864D9544A}"/>
                </a:ext>
              </a:extLst>
            </p:cNvPr>
            <p:cNvSpPr/>
            <p:nvPr/>
          </p:nvSpPr>
          <p:spPr>
            <a:xfrm>
              <a:off x="5303646" y="2498113"/>
              <a:ext cx="2017057" cy="3227295"/>
            </a:xfrm>
            <a:prstGeom prst="cube">
              <a:avLst>
                <a:gd name="adj" fmla="val 5144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nvGrpSpPr>
            <p:cNvPr id="17" name="Group 16">
              <a:extLst>
                <a:ext uri="{FF2B5EF4-FFF2-40B4-BE49-F238E27FC236}">
                  <a16:creationId xmlns:a16="http://schemas.microsoft.com/office/drawing/2014/main" id="{0B97BE27-4558-2849-BC7B-CD0B5D6620C7}"/>
                </a:ext>
              </a:extLst>
            </p:cNvPr>
            <p:cNvGrpSpPr/>
            <p:nvPr/>
          </p:nvGrpSpPr>
          <p:grpSpPr>
            <a:xfrm>
              <a:off x="2352786" y="3349689"/>
              <a:ext cx="1257927" cy="1220581"/>
              <a:chOff x="2777072" y="3304179"/>
              <a:chExt cx="833641" cy="808891"/>
            </a:xfrm>
          </p:grpSpPr>
          <p:sp>
            <p:nvSpPr>
              <p:cNvPr id="24" name="Cube 23">
                <a:extLst>
                  <a:ext uri="{FF2B5EF4-FFF2-40B4-BE49-F238E27FC236}">
                    <a16:creationId xmlns:a16="http://schemas.microsoft.com/office/drawing/2014/main" id="{94E1547C-44A2-3046-8FFA-B4654C9D3686}"/>
                  </a:ext>
                </a:extLst>
              </p:cNvPr>
              <p:cNvSpPr/>
              <p:nvPr/>
            </p:nvSpPr>
            <p:spPr>
              <a:xfrm>
                <a:off x="2969998" y="3649705"/>
                <a:ext cx="640715" cy="262159"/>
              </a:xfrm>
              <a:prstGeom prst="cube">
                <a:avLst>
                  <a:gd name="adj" fmla="val 36241"/>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5" name="Cube 24">
                <a:extLst>
                  <a:ext uri="{FF2B5EF4-FFF2-40B4-BE49-F238E27FC236}">
                    <a16:creationId xmlns:a16="http://schemas.microsoft.com/office/drawing/2014/main" id="{9D348E81-928A-FD4B-BF99-97382A17901C}"/>
                  </a:ext>
                </a:extLst>
              </p:cNvPr>
              <p:cNvSpPr/>
              <p:nvPr/>
            </p:nvSpPr>
            <p:spPr>
              <a:xfrm>
                <a:off x="2872372" y="3753667"/>
                <a:ext cx="640715" cy="262159"/>
              </a:xfrm>
              <a:prstGeom prst="cube">
                <a:avLst>
                  <a:gd name="adj" fmla="val 36241"/>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6" name="Cube 25">
                <a:extLst>
                  <a:ext uri="{FF2B5EF4-FFF2-40B4-BE49-F238E27FC236}">
                    <a16:creationId xmlns:a16="http://schemas.microsoft.com/office/drawing/2014/main" id="{1848E6B2-5C65-F94C-87EC-F3F43DF7DD0C}"/>
                  </a:ext>
                </a:extLst>
              </p:cNvPr>
              <p:cNvSpPr/>
              <p:nvPr/>
            </p:nvSpPr>
            <p:spPr>
              <a:xfrm>
                <a:off x="2778923" y="3850911"/>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7" name="Cube 26">
                <a:extLst>
                  <a:ext uri="{FF2B5EF4-FFF2-40B4-BE49-F238E27FC236}">
                    <a16:creationId xmlns:a16="http://schemas.microsoft.com/office/drawing/2014/main" id="{CA05E3E0-DAE7-D84F-8454-ECCD59108ECE}"/>
                  </a:ext>
                </a:extLst>
              </p:cNvPr>
              <p:cNvSpPr/>
              <p:nvPr/>
            </p:nvSpPr>
            <p:spPr>
              <a:xfrm>
                <a:off x="2968870" y="3477092"/>
                <a:ext cx="640715" cy="262159"/>
              </a:xfrm>
              <a:prstGeom prst="cube">
                <a:avLst>
                  <a:gd name="adj" fmla="val 36241"/>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8" name="Cube 27">
                <a:extLst>
                  <a:ext uri="{FF2B5EF4-FFF2-40B4-BE49-F238E27FC236}">
                    <a16:creationId xmlns:a16="http://schemas.microsoft.com/office/drawing/2014/main" id="{C1F2A0AF-EC00-1441-9166-D61FFEA9F17B}"/>
                  </a:ext>
                </a:extLst>
              </p:cNvPr>
              <p:cNvSpPr/>
              <p:nvPr/>
            </p:nvSpPr>
            <p:spPr>
              <a:xfrm>
                <a:off x="2876544" y="3578272"/>
                <a:ext cx="640715" cy="262159"/>
              </a:xfrm>
              <a:prstGeom prst="cube">
                <a:avLst>
                  <a:gd name="adj" fmla="val 36241"/>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9" name="Cube 28">
                <a:extLst>
                  <a:ext uri="{FF2B5EF4-FFF2-40B4-BE49-F238E27FC236}">
                    <a16:creationId xmlns:a16="http://schemas.microsoft.com/office/drawing/2014/main" id="{C0950F7E-1D3E-D34A-99C6-0C08B53397AD}"/>
                  </a:ext>
                </a:extLst>
              </p:cNvPr>
              <p:cNvSpPr/>
              <p:nvPr/>
            </p:nvSpPr>
            <p:spPr>
              <a:xfrm>
                <a:off x="2777072" y="3682593"/>
                <a:ext cx="640715" cy="262159"/>
              </a:xfrm>
              <a:prstGeom prst="cube">
                <a:avLst>
                  <a:gd name="adj" fmla="val 36241"/>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30" name="Cube 29">
                <a:extLst>
                  <a:ext uri="{FF2B5EF4-FFF2-40B4-BE49-F238E27FC236}">
                    <a16:creationId xmlns:a16="http://schemas.microsoft.com/office/drawing/2014/main" id="{515E4EE8-7389-3748-A945-1AB372D6DAC4}"/>
                  </a:ext>
                </a:extLst>
              </p:cNvPr>
              <p:cNvSpPr/>
              <p:nvPr/>
            </p:nvSpPr>
            <p:spPr>
              <a:xfrm>
                <a:off x="2969039" y="3304179"/>
                <a:ext cx="640715" cy="262159"/>
              </a:xfrm>
              <a:prstGeom prst="cube">
                <a:avLst>
                  <a:gd name="adj" fmla="val 3624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31" name="Cube 30">
                <a:extLst>
                  <a:ext uri="{FF2B5EF4-FFF2-40B4-BE49-F238E27FC236}">
                    <a16:creationId xmlns:a16="http://schemas.microsoft.com/office/drawing/2014/main" id="{4133EDAA-8D5D-614E-B035-9D972B2FA1A2}"/>
                  </a:ext>
                </a:extLst>
              </p:cNvPr>
              <p:cNvSpPr/>
              <p:nvPr/>
            </p:nvSpPr>
            <p:spPr>
              <a:xfrm>
                <a:off x="2869319" y="3405637"/>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32" name="Cube 31">
                <a:extLst>
                  <a:ext uri="{FF2B5EF4-FFF2-40B4-BE49-F238E27FC236}">
                    <a16:creationId xmlns:a16="http://schemas.microsoft.com/office/drawing/2014/main" id="{AD7E473A-5893-EB44-B8FE-1ED70E6F7448}"/>
                  </a:ext>
                </a:extLst>
              </p:cNvPr>
              <p:cNvSpPr/>
              <p:nvPr/>
            </p:nvSpPr>
            <p:spPr>
              <a:xfrm>
                <a:off x="2777943" y="3509009"/>
                <a:ext cx="640715" cy="262159"/>
              </a:xfrm>
              <a:prstGeom prst="cube">
                <a:avLst>
                  <a:gd name="adj" fmla="val 36241"/>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cxnSp>
          <p:nvCxnSpPr>
            <p:cNvPr id="18" name="Straight Connector 17">
              <a:extLst>
                <a:ext uri="{FF2B5EF4-FFF2-40B4-BE49-F238E27FC236}">
                  <a16:creationId xmlns:a16="http://schemas.microsoft.com/office/drawing/2014/main" id="{EC2C6C30-7438-DB44-97B1-B171B8A42236}"/>
                </a:ext>
              </a:extLst>
            </p:cNvPr>
            <p:cNvCxnSpPr/>
            <p:nvPr/>
          </p:nvCxnSpPr>
          <p:spPr>
            <a:xfrm>
              <a:off x="3187700" y="3806825"/>
              <a:ext cx="2850726" cy="228333"/>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9" name="Cube 18">
              <a:extLst>
                <a:ext uri="{FF2B5EF4-FFF2-40B4-BE49-F238E27FC236}">
                  <a16:creationId xmlns:a16="http://schemas.microsoft.com/office/drawing/2014/main" id="{4A7DF76D-1AFF-B14D-BBE9-EB351E4E4B2E}"/>
                </a:ext>
              </a:extLst>
            </p:cNvPr>
            <p:cNvSpPr/>
            <p:nvPr/>
          </p:nvSpPr>
          <p:spPr>
            <a:xfrm>
              <a:off x="1721224" y="2498113"/>
              <a:ext cx="2017058" cy="3227295"/>
            </a:xfrm>
            <a:prstGeom prst="cube">
              <a:avLst>
                <a:gd name="adj" fmla="val 5144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0" name="TextBox 19">
              <a:extLst>
                <a:ext uri="{FF2B5EF4-FFF2-40B4-BE49-F238E27FC236}">
                  <a16:creationId xmlns:a16="http://schemas.microsoft.com/office/drawing/2014/main" id="{F072D7DD-C68D-714F-98A9-95D91FC0B82A}"/>
                </a:ext>
              </a:extLst>
            </p:cNvPr>
            <p:cNvSpPr txBox="1"/>
            <p:nvPr/>
          </p:nvSpPr>
          <p:spPr>
            <a:xfrm>
              <a:off x="1675631" y="5824218"/>
              <a:ext cx="1928777" cy="532220"/>
            </a:xfrm>
            <a:prstGeom prst="rect">
              <a:avLst/>
            </a:prstGeom>
            <a:noFill/>
          </p:spPr>
          <p:txBody>
            <a:bodyPr wrap="square" rtlCol="0">
              <a:spAutoFit/>
            </a:bodyPr>
            <a:lstStyle/>
            <a:p>
              <a:r>
                <a:rPr lang="en-US" sz="1400" dirty="0">
                  <a:latin typeface="Georgia Regular" panose="02040502050405020303" pitchFamily="18" charset="0"/>
                </a:rPr>
                <a:t>Input tensor</a:t>
              </a:r>
            </a:p>
          </p:txBody>
        </p:sp>
        <p:sp>
          <p:nvSpPr>
            <p:cNvPr id="21" name="TextBox 20">
              <a:extLst>
                <a:ext uri="{FF2B5EF4-FFF2-40B4-BE49-F238E27FC236}">
                  <a16:creationId xmlns:a16="http://schemas.microsoft.com/office/drawing/2014/main" id="{3B47F451-170C-8F46-8D42-4719AFEA4A2E}"/>
                </a:ext>
              </a:extLst>
            </p:cNvPr>
            <p:cNvSpPr txBox="1"/>
            <p:nvPr/>
          </p:nvSpPr>
          <p:spPr>
            <a:xfrm>
              <a:off x="5176672" y="5859671"/>
              <a:ext cx="1922173" cy="478998"/>
            </a:xfrm>
            <a:prstGeom prst="rect">
              <a:avLst/>
            </a:prstGeom>
            <a:noFill/>
          </p:spPr>
          <p:txBody>
            <a:bodyPr wrap="square" rtlCol="0">
              <a:spAutoFit/>
            </a:bodyPr>
            <a:lstStyle/>
            <a:p>
              <a:r>
                <a:rPr lang="en-US" sz="1200" dirty="0">
                  <a:latin typeface="Georgia Regular" panose="02040502050405020303" pitchFamily="18" charset="0"/>
                </a:rPr>
                <a:t>Output tensor</a:t>
              </a:r>
            </a:p>
          </p:txBody>
        </p:sp>
        <p:sp>
          <p:nvSpPr>
            <p:cNvPr id="22" name="Cube 21">
              <a:extLst>
                <a:ext uri="{FF2B5EF4-FFF2-40B4-BE49-F238E27FC236}">
                  <a16:creationId xmlns:a16="http://schemas.microsoft.com/office/drawing/2014/main" id="{0FB16AB1-0407-B341-B289-6AAF63B69F97}"/>
                </a:ext>
              </a:extLst>
            </p:cNvPr>
            <p:cNvSpPr/>
            <p:nvPr/>
          </p:nvSpPr>
          <p:spPr>
            <a:xfrm>
              <a:off x="5862170" y="3839022"/>
              <a:ext cx="331349" cy="395587"/>
            </a:xfrm>
            <a:prstGeom prst="cube">
              <a:avLst>
                <a:gd name="adj" fmla="val 3624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3" name="Cube 22">
              <a:extLst>
                <a:ext uri="{FF2B5EF4-FFF2-40B4-BE49-F238E27FC236}">
                  <a16:creationId xmlns:a16="http://schemas.microsoft.com/office/drawing/2014/main" id="{B15A19A1-1816-C54E-AAB0-4888A6A57C48}"/>
                </a:ext>
              </a:extLst>
            </p:cNvPr>
            <p:cNvSpPr/>
            <p:nvPr/>
          </p:nvSpPr>
          <p:spPr>
            <a:xfrm>
              <a:off x="5562788" y="3842695"/>
              <a:ext cx="1152184" cy="395586"/>
            </a:xfrm>
            <a:prstGeom prst="cube">
              <a:avLst>
                <a:gd name="adj" fmla="val 36241"/>
              </a:avLst>
            </a:prstGeom>
            <a:solidFill>
              <a:schemeClr val="accent1">
                <a:alpha val="27000"/>
              </a:schemeClr>
            </a:solidFill>
            <a:ln>
              <a:solidFill>
                <a:schemeClr val="accent1">
                  <a:shade val="50000"/>
                </a:schemeClr>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spTree>
    <p:extLst>
      <p:ext uri="{BB962C8B-B14F-4D97-AF65-F5344CB8AC3E}">
        <p14:creationId xmlns:p14="http://schemas.microsoft.com/office/powerpoint/2010/main" val="1572526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787B6-6866-004D-A039-D8B34340F793}"/>
              </a:ext>
            </a:extLst>
          </p:cNvPr>
          <p:cNvSpPr>
            <a:spLocks noGrp="1"/>
          </p:cNvSpPr>
          <p:nvPr>
            <p:ph type="title"/>
          </p:nvPr>
        </p:nvSpPr>
        <p:spPr/>
        <p:txBody>
          <a:bodyPr/>
          <a:lstStyle/>
          <a:p>
            <a:r>
              <a:rPr lang="en-US" sz="4400" dirty="0">
                <a:solidFill>
                  <a:srgbClr val="D89F39"/>
                </a:solidFill>
                <a:latin typeface="Georgia"/>
                <a:ea typeface="Georgia"/>
                <a:cs typeface="Georgia"/>
                <a:sym typeface="Georgia"/>
              </a:rPr>
              <a:t>Replace 3 x 3 DW Conv</a:t>
            </a:r>
            <a:endParaRPr lang="en-US" sz="4400" dirty="0"/>
          </a:p>
        </p:txBody>
      </p:sp>
      <p:sp>
        <p:nvSpPr>
          <p:cNvPr id="4" name="Slide Number Placeholder 3">
            <a:extLst>
              <a:ext uri="{FF2B5EF4-FFF2-40B4-BE49-F238E27FC236}">
                <a16:creationId xmlns:a16="http://schemas.microsoft.com/office/drawing/2014/main" id="{5E07C77B-7FA8-A745-9EAE-58F6792A72FD}"/>
              </a:ext>
            </a:extLst>
          </p:cNvPr>
          <p:cNvSpPr>
            <a:spLocks noGrp="1"/>
          </p:cNvSpPr>
          <p:nvPr>
            <p:ph type="sldNum" sz="quarter" idx="12"/>
          </p:nvPr>
        </p:nvSpPr>
        <p:spPr/>
        <p:txBody>
          <a:bodyPr/>
          <a:lstStyle/>
          <a:p>
            <a:fld id="{28712F75-E67D-3F4E-9BFB-3CCB81420A82}" type="slidenum">
              <a:rPr lang="en-US" smtClean="0"/>
              <a:t>18</a:t>
            </a:fld>
            <a:endParaRPr lang="en-US"/>
          </a:p>
        </p:txBody>
      </p:sp>
      <p:sp>
        <p:nvSpPr>
          <p:cNvPr id="6" name="Google Shape;389;p38">
            <a:extLst>
              <a:ext uri="{FF2B5EF4-FFF2-40B4-BE49-F238E27FC236}">
                <a16:creationId xmlns:a16="http://schemas.microsoft.com/office/drawing/2014/main" id="{19D1A23C-41B7-804C-88CE-64ACB6514083}"/>
              </a:ext>
            </a:extLst>
          </p:cNvPr>
          <p:cNvSpPr txBox="1"/>
          <p:nvPr/>
        </p:nvSpPr>
        <p:spPr>
          <a:xfrm>
            <a:off x="333757" y="1671879"/>
            <a:ext cx="5584158" cy="1976586"/>
          </a:xfrm>
          <a:prstGeom prst="rect">
            <a:avLst/>
          </a:prstGeom>
          <a:noFill/>
          <a:ln>
            <a:noFill/>
          </a:ln>
        </p:spPr>
        <p:txBody>
          <a:bodyPr spcFirstLastPara="1" wrap="square" lIns="121900" tIns="121900" rIns="121900" bIns="121900" anchor="ctr" anchorCtr="0">
            <a:noAutofit/>
          </a:bodyPr>
          <a:lstStyle/>
          <a:p>
            <a:pPr marL="609585" indent="-457189">
              <a:lnSpc>
                <a:spcPct val="115000"/>
              </a:lnSpc>
              <a:buClr>
                <a:schemeClr val="dk2"/>
              </a:buClr>
              <a:buSzPts val="1800"/>
              <a:buFont typeface="Arial"/>
              <a:buChar char="●"/>
            </a:pPr>
            <a:r>
              <a:rPr lang="en" sz="2800" b="1" dirty="0">
                <a:latin typeface="Arial" panose="020B0604020202020204" pitchFamily="34" charset="0"/>
                <a:ea typeface="Apple Symbols" panose="02000000000000000000" pitchFamily="2" charset="-79"/>
                <a:cs typeface="Arial" panose="020B0604020202020204" pitchFamily="34" charset="0"/>
              </a:rPr>
              <a:t>3x3 DW conv w/ stride 2:</a:t>
            </a:r>
            <a:endParaRPr sz="2800" b="1" dirty="0">
              <a:latin typeface="Arial" panose="020B0604020202020204" pitchFamily="34" charset="0"/>
              <a:ea typeface="Apple Symbols" panose="02000000000000000000" pitchFamily="2" charset="-79"/>
              <a:cs typeface="Arial" panose="020B0604020202020204" pitchFamily="34" charset="0"/>
            </a:endParaRPr>
          </a:p>
          <a:p>
            <a:pPr marL="1219170" lvl="1" indent="-457189">
              <a:lnSpc>
                <a:spcPct val="115000"/>
              </a:lnSpc>
              <a:buClr>
                <a:schemeClr val="dk2"/>
              </a:buClr>
              <a:buSzPts val="1800"/>
              <a:buChar char="○"/>
            </a:pPr>
            <a:r>
              <a:rPr lang="en" sz="2800" dirty="0">
                <a:latin typeface="Arial" panose="020B0604020202020204" pitchFamily="34" charset="0"/>
                <a:ea typeface="Apple Symbols" panose="02000000000000000000" pitchFamily="2" charset="-79"/>
                <a:cs typeface="Arial" panose="020B0604020202020204" pitchFamily="34" charset="0"/>
              </a:rPr>
              <a:t>Aggregates </a:t>
            </a:r>
            <a:br>
              <a:rPr lang="en" sz="2800" dirty="0">
                <a:latin typeface="Arial" panose="020B0604020202020204" pitchFamily="34" charset="0"/>
                <a:ea typeface="Apple Symbols" panose="02000000000000000000" pitchFamily="2" charset="-79"/>
                <a:cs typeface="Arial" panose="020B0604020202020204" pitchFamily="34" charset="0"/>
              </a:rPr>
            </a:br>
            <a:r>
              <a:rPr lang="en" sz="2800" dirty="0">
                <a:latin typeface="Arial" panose="020B0604020202020204" pitchFamily="34" charset="0"/>
                <a:ea typeface="Apple Symbols" panose="02000000000000000000" pitchFamily="2" charset="-79"/>
                <a:cs typeface="Arial" panose="020B0604020202020204" pitchFamily="34" charset="0"/>
              </a:rPr>
              <a:t>neighboring pixels</a:t>
            </a:r>
            <a:endParaRPr sz="2800" dirty="0">
              <a:latin typeface="Arial" panose="020B0604020202020204" pitchFamily="34" charset="0"/>
              <a:ea typeface="Apple Symbols" panose="02000000000000000000" pitchFamily="2" charset="-79"/>
              <a:cs typeface="Arial" panose="020B0604020202020204" pitchFamily="34" charset="0"/>
            </a:endParaRPr>
          </a:p>
          <a:p>
            <a:pPr marL="1219170" lvl="1" indent="-457189">
              <a:lnSpc>
                <a:spcPct val="115000"/>
              </a:lnSpc>
              <a:buClr>
                <a:schemeClr val="dk2"/>
              </a:buClr>
              <a:buSzPts val="1800"/>
              <a:buChar char="○"/>
            </a:pPr>
            <a:r>
              <a:rPr lang="en" sz="2800" dirty="0" err="1">
                <a:latin typeface="Arial" panose="020B0604020202020204" pitchFamily="34" charset="0"/>
                <a:ea typeface="Apple Symbols" panose="02000000000000000000" pitchFamily="2" charset="-79"/>
                <a:cs typeface="Arial" panose="020B0604020202020204" pitchFamily="34" charset="0"/>
              </a:rPr>
              <a:t>Downsamples</a:t>
            </a:r>
            <a:r>
              <a:rPr lang="en" sz="2800" dirty="0">
                <a:latin typeface="Arial" panose="020B0604020202020204" pitchFamily="34" charset="0"/>
                <a:ea typeface="Apple Symbols" panose="02000000000000000000" pitchFamily="2" charset="-79"/>
                <a:cs typeface="Arial" panose="020B0604020202020204" pitchFamily="34" charset="0"/>
              </a:rPr>
              <a:t> </a:t>
            </a:r>
            <a:endParaRPr sz="2800" dirty="0">
              <a:latin typeface="Arial" panose="020B0604020202020204" pitchFamily="34" charset="0"/>
              <a:ea typeface="Apple Symbols" panose="02000000000000000000" pitchFamily="2" charset="-79"/>
              <a:cs typeface="Arial" panose="020B0604020202020204" pitchFamily="34" charset="0"/>
            </a:endParaRPr>
          </a:p>
        </p:txBody>
      </p:sp>
      <p:sp>
        <p:nvSpPr>
          <p:cNvPr id="7" name="Google Shape;390;p38">
            <a:extLst>
              <a:ext uri="{FF2B5EF4-FFF2-40B4-BE49-F238E27FC236}">
                <a16:creationId xmlns:a16="http://schemas.microsoft.com/office/drawing/2014/main" id="{2AF5BB47-C450-7440-BEFE-902CE028DFE7}"/>
              </a:ext>
            </a:extLst>
          </p:cNvPr>
          <p:cNvSpPr txBox="1"/>
          <p:nvPr/>
        </p:nvSpPr>
        <p:spPr>
          <a:xfrm>
            <a:off x="6220005" y="1249754"/>
            <a:ext cx="5706000" cy="1283613"/>
          </a:xfrm>
          <a:prstGeom prst="rect">
            <a:avLst/>
          </a:prstGeom>
          <a:noFill/>
          <a:ln>
            <a:noFill/>
          </a:ln>
        </p:spPr>
        <p:txBody>
          <a:bodyPr spcFirstLastPara="1" wrap="square" lIns="121900" tIns="121900" rIns="121900" bIns="121900" anchor="ctr" anchorCtr="0">
            <a:noAutofit/>
          </a:bodyPr>
          <a:lstStyle/>
          <a:p>
            <a:pPr marL="152396">
              <a:lnSpc>
                <a:spcPct val="115000"/>
              </a:lnSpc>
              <a:buClr>
                <a:schemeClr val="dk2"/>
              </a:buClr>
              <a:buSzPts val="1800"/>
            </a:pPr>
            <a:endParaRPr lang="en" sz="2800" dirty="0">
              <a:latin typeface="Arial" panose="020B0604020202020204" pitchFamily="34" charset="0"/>
              <a:cs typeface="Arial" panose="020B0604020202020204" pitchFamily="34" charset="0"/>
            </a:endParaRPr>
          </a:p>
          <a:p>
            <a:pPr marL="609585" indent="-457189">
              <a:lnSpc>
                <a:spcPct val="115000"/>
              </a:lnSpc>
              <a:buClr>
                <a:schemeClr val="dk2"/>
              </a:buClr>
              <a:buSzPts val="1800"/>
              <a:buFontTx/>
              <a:buChar char="●"/>
            </a:pPr>
            <a:r>
              <a:rPr lang="en-US" sz="2800" b="1" dirty="0">
                <a:latin typeface="Arial" panose="020B0604020202020204" pitchFamily="34" charset="0"/>
                <a:cs typeface="Arial" panose="020B0604020202020204" pitchFamily="34" charset="0"/>
              </a:rPr>
              <a:t>shift</a:t>
            </a:r>
            <a:r>
              <a:rPr lang="en-US" sz="2800" dirty="0">
                <a:latin typeface="Arial" panose="020B0604020202020204" pitchFamily="34" charset="0"/>
                <a:cs typeface="Arial" panose="020B0604020202020204" pitchFamily="34" charset="0"/>
              </a:rPr>
              <a:t>: Re-aligns pixels </a:t>
            </a:r>
          </a:p>
          <a:p>
            <a:pPr marL="609585" indent="-457189">
              <a:lnSpc>
                <a:spcPct val="115000"/>
              </a:lnSpc>
              <a:buClr>
                <a:schemeClr val="dk2"/>
              </a:buClr>
              <a:buSzPts val="1800"/>
              <a:buChar char="●"/>
            </a:pPr>
            <a:r>
              <a:rPr lang="en" sz="2800" b="1" dirty="0">
                <a:latin typeface="Arial" panose="020B0604020202020204" pitchFamily="34" charset="0"/>
                <a:cs typeface="Arial" panose="020B0604020202020204" pitchFamily="34" charset="0"/>
              </a:rPr>
              <a:t>2x2 pooling w/ stride 2</a:t>
            </a:r>
            <a:r>
              <a:rPr lang="en" sz="2800" dirty="0">
                <a:latin typeface="Arial" panose="020B0604020202020204" pitchFamily="34" charset="0"/>
                <a:cs typeface="Arial" panose="020B0604020202020204" pitchFamily="34" charset="0"/>
              </a:rPr>
              <a:t>: </a:t>
            </a:r>
            <a:r>
              <a:rPr lang="en" sz="2800" dirty="0" err="1">
                <a:latin typeface="Arial" panose="020B0604020202020204" pitchFamily="34" charset="0"/>
                <a:cs typeface="Arial" panose="020B0604020202020204" pitchFamily="34" charset="0"/>
              </a:rPr>
              <a:t>Downsamples</a:t>
            </a:r>
            <a:endParaRPr sz="2800" dirty="0">
              <a:latin typeface="Arial" panose="020B0604020202020204" pitchFamily="34" charset="0"/>
              <a:cs typeface="Arial" panose="020B0604020202020204" pitchFamily="34" charset="0"/>
            </a:endParaRPr>
          </a:p>
        </p:txBody>
      </p:sp>
      <p:pic>
        <p:nvPicPr>
          <p:cNvPr id="8" name="Google Shape;391;p38">
            <a:extLst>
              <a:ext uri="{FF2B5EF4-FFF2-40B4-BE49-F238E27FC236}">
                <a16:creationId xmlns:a16="http://schemas.microsoft.com/office/drawing/2014/main" id="{B896A6B7-3F32-9B4C-BE5A-0C10CBF19181}"/>
              </a:ext>
            </a:extLst>
          </p:cNvPr>
          <p:cNvPicPr preferRelativeResize="0"/>
          <p:nvPr/>
        </p:nvPicPr>
        <p:blipFill>
          <a:blip r:embed="rId3">
            <a:alphaModFix/>
          </a:blip>
          <a:stretch>
            <a:fillRect/>
          </a:stretch>
        </p:blipFill>
        <p:spPr>
          <a:xfrm>
            <a:off x="839036" y="4199583"/>
            <a:ext cx="4587564" cy="1930284"/>
          </a:xfrm>
          <a:prstGeom prst="rect">
            <a:avLst/>
          </a:prstGeom>
          <a:noFill/>
          <a:ln>
            <a:noFill/>
          </a:ln>
        </p:spPr>
      </p:pic>
      <p:pic>
        <p:nvPicPr>
          <p:cNvPr id="9" name="Google Shape;392;p38">
            <a:extLst>
              <a:ext uri="{FF2B5EF4-FFF2-40B4-BE49-F238E27FC236}">
                <a16:creationId xmlns:a16="http://schemas.microsoft.com/office/drawing/2014/main" id="{03C8DCCD-C00B-C844-A3EA-679B7E7B4B13}"/>
              </a:ext>
            </a:extLst>
          </p:cNvPr>
          <p:cNvPicPr preferRelativeResize="0"/>
          <p:nvPr/>
        </p:nvPicPr>
        <p:blipFill>
          <a:blip r:embed="rId4">
            <a:alphaModFix/>
          </a:blip>
          <a:stretch>
            <a:fillRect/>
          </a:stretch>
        </p:blipFill>
        <p:spPr>
          <a:xfrm>
            <a:off x="7875151" y="3740776"/>
            <a:ext cx="3573116" cy="1772443"/>
          </a:xfrm>
          <a:prstGeom prst="rect">
            <a:avLst/>
          </a:prstGeom>
          <a:noFill/>
          <a:ln>
            <a:noFill/>
          </a:ln>
        </p:spPr>
      </p:pic>
      <p:pic>
        <p:nvPicPr>
          <p:cNvPr id="10" name="Google Shape;393;p38">
            <a:extLst>
              <a:ext uri="{FF2B5EF4-FFF2-40B4-BE49-F238E27FC236}">
                <a16:creationId xmlns:a16="http://schemas.microsoft.com/office/drawing/2014/main" id="{6E30C130-C292-8747-BDE8-16715347FA7D}"/>
              </a:ext>
            </a:extLst>
          </p:cNvPr>
          <p:cNvPicPr preferRelativeResize="0"/>
          <p:nvPr/>
        </p:nvPicPr>
        <p:blipFill rotWithShape="1">
          <a:blip r:embed="rId5">
            <a:alphaModFix/>
          </a:blip>
          <a:srcRect b="4293"/>
          <a:stretch/>
        </p:blipFill>
        <p:spPr>
          <a:xfrm>
            <a:off x="6680535" y="3174714"/>
            <a:ext cx="742077" cy="3195263"/>
          </a:xfrm>
          <a:prstGeom prst="rect">
            <a:avLst/>
          </a:prstGeom>
          <a:noFill/>
          <a:ln>
            <a:noFill/>
          </a:ln>
        </p:spPr>
      </p:pic>
      <p:sp>
        <p:nvSpPr>
          <p:cNvPr id="11" name="Rectangle 10">
            <a:extLst>
              <a:ext uri="{FF2B5EF4-FFF2-40B4-BE49-F238E27FC236}">
                <a16:creationId xmlns:a16="http://schemas.microsoft.com/office/drawing/2014/main" id="{F98514BD-E1AF-0944-99C7-30E35DC898E0}"/>
              </a:ext>
            </a:extLst>
          </p:cNvPr>
          <p:cNvSpPr/>
          <p:nvPr/>
        </p:nvSpPr>
        <p:spPr>
          <a:xfrm>
            <a:off x="7495007" y="4376791"/>
            <a:ext cx="380144" cy="523220"/>
          </a:xfrm>
          <a:prstGeom prst="rect">
            <a:avLst/>
          </a:prstGeom>
        </p:spPr>
        <p:txBody>
          <a:bodyPr wrap="square">
            <a:spAutoFit/>
          </a:bodyPr>
          <a:lstStyle/>
          <a:p>
            <a:r>
              <a:rPr lang="en" sz="2800" dirty="0">
                <a:latin typeface="Arial" panose="020B0604020202020204" pitchFamily="34" charset="0"/>
                <a:cs typeface="Arial" panose="020B0604020202020204" pitchFamily="34" charset="0"/>
              </a:rPr>
              <a:t>+</a:t>
            </a:r>
            <a:endParaRPr lang="en-US" sz="2800" dirty="0"/>
          </a:p>
        </p:txBody>
      </p:sp>
      <p:sp>
        <p:nvSpPr>
          <p:cNvPr id="12" name="Right Arrow 11">
            <a:extLst>
              <a:ext uri="{FF2B5EF4-FFF2-40B4-BE49-F238E27FC236}">
                <a16:creationId xmlns:a16="http://schemas.microsoft.com/office/drawing/2014/main" id="{74E87558-8121-F24E-85F1-E2BD14899E1D}"/>
              </a:ext>
            </a:extLst>
          </p:cNvPr>
          <p:cNvSpPr/>
          <p:nvPr/>
        </p:nvSpPr>
        <p:spPr>
          <a:xfrm>
            <a:off x="5426600" y="2071293"/>
            <a:ext cx="743919" cy="462074"/>
          </a:xfrm>
          <a:prstGeom prst="rightArrow">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Tree>
    <p:extLst>
      <p:ext uri="{BB962C8B-B14F-4D97-AF65-F5344CB8AC3E}">
        <p14:creationId xmlns:p14="http://schemas.microsoft.com/office/powerpoint/2010/main" val="1267475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a:t>Strategy 2: Concatenative Connection</a:t>
            </a:r>
            <a:endParaRPr lang="zh-CN" altLang="en-US" sz="4000" dirty="0"/>
          </a:p>
        </p:txBody>
      </p:sp>
      <p:sp>
        <p:nvSpPr>
          <p:cNvPr id="3" name="内容占位符 2"/>
          <p:cNvSpPr>
            <a:spLocks noGrp="1"/>
          </p:cNvSpPr>
          <p:nvPr>
            <p:ph idx="1"/>
          </p:nvPr>
        </p:nvSpPr>
        <p:spPr>
          <a:xfrm>
            <a:off x="609600" y="1362748"/>
            <a:ext cx="5772995" cy="4943203"/>
          </a:xfrm>
        </p:spPr>
        <p:txBody>
          <a:bodyPr>
            <a:normAutofit/>
          </a:bodyPr>
          <a:lstStyle/>
          <a:p>
            <a:r>
              <a:rPr lang="en-US" altLang="zh-CN" dirty="0"/>
              <a:t>Concatenative skip connection</a:t>
            </a:r>
          </a:p>
          <a:p>
            <a:pPr lvl="1"/>
            <a:r>
              <a:rPr lang="en-US" altLang="zh-CN" dirty="0"/>
              <a:t>Achieve similar accuracy</a:t>
            </a:r>
          </a:p>
          <a:p>
            <a:pPr lvl="1"/>
            <a:r>
              <a:rPr lang="en-US" altLang="zh-CN" dirty="0"/>
              <a:t>Less CPU-FPGA data movement</a:t>
            </a:r>
          </a:p>
          <a:p>
            <a:pPr lvl="1"/>
            <a:r>
              <a:rPr lang="en-US" altLang="zh-CN" dirty="0"/>
              <a:t>Less on-chip synchronization and buffer</a:t>
            </a:r>
          </a:p>
          <a:p>
            <a:pPr lvl="1"/>
            <a:r>
              <a:rPr lang="en-US" altLang="zh-CN" dirty="0"/>
              <a:t>Quantization friendly</a:t>
            </a:r>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endParaRPr lang="zh-CN" altLang="en-US" dirty="0"/>
          </a:p>
        </p:txBody>
      </p:sp>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51" y="1920575"/>
            <a:ext cx="5841949" cy="2815805"/>
          </a:xfrm>
          <a:prstGeom prst="rect">
            <a:avLst/>
          </a:prstGeom>
        </p:spPr>
      </p:pic>
      <p:sp>
        <p:nvSpPr>
          <p:cNvPr id="7" name="Slide Number Placeholder 6">
            <a:extLst>
              <a:ext uri="{FF2B5EF4-FFF2-40B4-BE49-F238E27FC236}">
                <a16:creationId xmlns:a16="http://schemas.microsoft.com/office/drawing/2014/main" id="{66FC005C-EA79-734E-B8CD-EF48CD8A9A4C}"/>
              </a:ext>
            </a:extLst>
          </p:cNvPr>
          <p:cNvSpPr>
            <a:spLocks noGrp="1"/>
          </p:cNvSpPr>
          <p:nvPr>
            <p:ph type="sldNum" sz="quarter" idx="12"/>
          </p:nvPr>
        </p:nvSpPr>
        <p:spPr/>
        <p:txBody>
          <a:bodyPr/>
          <a:lstStyle/>
          <a:p>
            <a:fld id="{28712F75-E67D-3F4E-9BFB-3CCB81420A82}" type="slidenum">
              <a:rPr lang="en-US" smtClean="0"/>
              <a:t>19</a:t>
            </a:fld>
            <a:endParaRPr lang="en-US"/>
          </a:p>
        </p:txBody>
      </p:sp>
    </p:spTree>
    <p:extLst>
      <p:ext uri="{BB962C8B-B14F-4D97-AF65-F5344CB8AC3E}">
        <p14:creationId xmlns:p14="http://schemas.microsoft.com/office/powerpoint/2010/main" val="1857829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 altLang="zh-CN" sz="4400" dirty="0">
                <a:solidFill>
                  <a:srgbClr val="D89F39"/>
                </a:solidFill>
                <a:latin typeface="Georgia"/>
                <a:sym typeface="Georgia"/>
              </a:rPr>
              <a:t>Outline</a:t>
            </a:r>
            <a:endParaRPr lang="zh-CN" altLang="en-US" sz="4400" dirty="0"/>
          </a:p>
        </p:txBody>
      </p:sp>
      <p:sp>
        <p:nvSpPr>
          <p:cNvPr id="3" name="内容占位符 2"/>
          <p:cNvSpPr>
            <a:spLocks noGrp="1"/>
          </p:cNvSpPr>
          <p:nvPr>
            <p:ph idx="1"/>
          </p:nvPr>
        </p:nvSpPr>
        <p:spPr/>
        <p:txBody>
          <a:bodyPr>
            <a:normAutofit/>
          </a:bodyPr>
          <a:lstStyle/>
          <a:p>
            <a:r>
              <a:rPr lang="en-US" altLang="zh-CN" sz="4000" dirty="0"/>
              <a:t>Introduction</a:t>
            </a:r>
          </a:p>
          <a:p>
            <a:r>
              <a:rPr lang="en-US" altLang="zh-CN" sz="4000" dirty="0" err="1">
                <a:solidFill>
                  <a:schemeClr val="bg1">
                    <a:lumMod val="75000"/>
                  </a:schemeClr>
                </a:solidFill>
              </a:rPr>
              <a:t>ConvNet</a:t>
            </a:r>
            <a:r>
              <a:rPr lang="en-US" altLang="zh-CN" sz="4000" dirty="0">
                <a:solidFill>
                  <a:schemeClr val="bg1">
                    <a:lumMod val="75000"/>
                  </a:schemeClr>
                </a:solidFill>
              </a:rPr>
              <a:t> Design</a:t>
            </a:r>
          </a:p>
          <a:p>
            <a:r>
              <a:rPr lang="en-US" altLang="zh-CN" sz="4000" dirty="0">
                <a:solidFill>
                  <a:schemeClr val="bg1">
                    <a:lumMod val="75000"/>
                  </a:schemeClr>
                </a:solidFill>
              </a:rPr>
              <a:t>Hardware Accelerator Design</a:t>
            </a:r>
          </a:p>
          <a:p>
            <a:r>
              <a:rPr lang="en-US" altLang="zh-CN" sz="4000" dirty="0">
                <a:solidFill>
                  <a:schemeClr val="bg1">
                    <a:lumMod val="75000"/>
                  </a:schemeClr>
                </a:solidFill>
              </a:rPr>
              <a:t>Experimental Results</a:t>
            </a:r>
          </a:p>
          <a:p>
            <a:r>
              <a:rPr lang="en-US" altLang="zh-CN" sz="4000" dirty="0">
                <a:solidFill>
                  <a:schemeClr val="bg1">
                    <a:lumMod val="75000"/>
                  </a:schemeClr>
                </a:solidFill>
              </a:rPr>
              <a:t>Conclusion</a:t>
            </a:r>
          </a:p>
          <a:p>
            <a:endParaRPr lang="zh-CN" altLang="en-US" sz="4000" dirty="0"/>
          </a:p>
        </p:txBody>
      </p:sp>
      <p:sp>
        <p:nvSpPr>
          <p:cNvPr id="5" name="Slide Number Placeholder 4">
            <a:extLst>
              <a:ext uri="{FF2B5EF4-FFF2-40B4-BE49-F238E27FC236}">
                <a16:creationId xmlns:a16="http://schemas.microsoft.com/office/drawing/2014/main" id="{07A11371-BD0A-AE4E-8142-19428526E787}"/>
              </a:ext>
            </a:extLst>
          </p:cNvPr>
          <p:cNvSpPr>
            <a:spLocks noGrp="1"/>
          </p:cNvSpPr>
          <p:nvPr>
            <p:ph type="sldNum" sz="quarter" idx="12"/>
          </p:nvPr>
        </p:nvSpPr>
        <p:spPr/>
        <p:txBody>
          <a:bodyPr/>
          <a:lstStyle/>
          <a:p>
            <a:fld id="{28712F75-E67D-3F4E-9BFB-3CCB81420A82}" type="slidenum">
              <a:rPr lang="en-US" smtClean="0"/>
              <a:t>2</a:t>
            </a:fld>
            <a:endParaRPr lang="en-US"/>
          </a:p>
        </p:txBody>
      </p:sp>
    </p:spTree>
    <p:extLst>
      <p:ext uri="{BB962C8B-B14F-4D97-AF65-F5344CB8AC3E}">
        <p14:creationId xmlns:p14="http://schemas.microsoft.com/office/powerpoint/2010/main" val="1245136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4953317"/>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p:txBody>
      </p:sp>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173" y="2436886"/>
            <a:ext cx="7031653" cy="3879179"/>
          </a:xfrm>
          <a:prstGeom prst="rect">
            <a:avLst/>
          </a:prstGeom>
        </p:spPr>
      </p:pic>
      <p:sp>
        <p:nvSpPr>
          <p:cNvPr id="6" name="Slide Number Placeholder 5">
            <a:extLst>
              <a:ext uri="{FF2B5EF4-FFF2-40B4-BE49-F238E27FC236}">
                <a16:creationId xmlns:a16="http://schemas.microsoft.com/office/drawing/2014/main" id="{A7F7BBF0-93DE-814B-BBFE-32B2058A4AC5}"/>
              </a:ext>
            </a:extLst>
          </p:cNvPr>
          <p:cNvSpPr>
            <a:spLocks noGrp="1"/>
          </p:cNvSpPr>
          <p:nvPr>
            <p:ph type="sldNum" sz="quarter" idx="12"/>
          </p:nvPr>
        </p:nvSpPr>
        <p:spPr/>
        <p:txBody>
          <a:bodyPr/>
          <a:lstStyle/>
          <a:p>
            <a:fld id="{28712F75-E67D-3F4E-9BFB-3CCB81420A82}" type="slidenum">
              <a:rPr lang="en-US" smtClean="0"/>
              <a:t>20</a:t>
            </a:fld>
            <a:endParaRPr lang="en-US"/>
          </a:p>
        </p:txBody>
      </p:sp>
    </p:spTree>
    <p:extLst>
      <p:ext uri="{BB962C8B-B14F-4D97-AF65-F5344CB8AC3E}">
        <p14:creationId xmlns:p14="http://schemas.microsoft.com/office/powerpoint/2010/main" val="677680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1063859"/>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p:txBody>
      </p:sp>
      <p:sp>
        <p:nvSpPr>
          <p:cNvPr id="53" name="矩形 52"/>
          <p:cNvSpPr/>
          <p:nvPr/>
        </p:nvSpPr>
        <p:spPr>
          <a:xfrm>
            <a:off x="6094529" y="3317271"/>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4" name="矩形 53"/>
          <p:cNvSpPr/>
          <p:nvPr/>
        </p:nvSpPr>
        <p:spPr>
          <a:xfrm>
            <a:off x="5983913" y="3408699"/>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6" name="矩形 55"/>
          <p:cNvSpPr/>
          <p:nvPr/>
        </p:nvSpPr>
        <p:spPr>
          <a:xfrm>
            <a:off x="5859208" y="3510638"/>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7" name="矩形 56"/>
          <p:cNvSpPr/>
          <p:nvPr/>
        </p:nvSpPr>
        <p:spPr>
          <a:xfrm>
            <a:off x="5748592" y="3602066"/>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8" name="矩形 57"/>
          <p:cNvSpPr/>
          <p:nvPr/>
        </p:nvSpPr>
        <p:spPr>
          <a:xfrm>
            <a:off x="5637976" y="3730739"/>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9" name="矩形 58"/>
          <p:cNvSpPr/>
          <p:nvPr/>
        </p:nvSpPr>
        <p:spPr>
          <a:xfrm>
            <a:off x="5527359" y="3840108"/>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60" name="矩形 59"/>
          <p:cNvSpPr/>
          <p:nvPr/>
        </p:nvSpPr>
        <p:spPr>
          <a:xfrm>
            <a:off x="5381252" y="3931535"/>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61" name="矩形 60"/>
          <p:cNvSpPr/>
          <p:nvPr/>
        </p:nvSpPr>
        <p:spPr>
          <a:xfrm>
            <a:off x="5270636" y="4040903"/>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89" name="文本框 88"/>
          <p:cNvSpPr txBox="1"/>
          <p:nvPr/>
        </p:nvSpPr>
        <p:spPr>
          <a:xfrm>
            <a:off x="3608010" y="5115360"/>
            <a:ext cx="4973037" cy="954107"/>
          </a:xfrm>
          <a:prstGeom prst="rect">
            <a:avLst/>
          </a:prstGeom>
          <a:noFill/>
        </p:spPr>
        <p:txBody>
          <a:bodyPr wrap="square" rtlCol="0">
            <a:spAutoFit/>
          </a:bodyPr>
          <a:lstStyle/>
          <a:p>
            <a:r>
              <a:rPr lang="en-US" altLang="zh-CN" sz="2800" dirty="0">
                <a:latin typeface="Georgia Regular" panose="02040502050405020303" pitchFamily="18" charset="0"/>
              </a:rPr>
              <a:t>Transpose based channel shuffle</a:t>
            </a:r>
            <a:endParaRPr lang="zh-CN" altLang="en-US" sz="2800" dirty="0">
              <a:latin typeface="Georgia Regular" panose="02040502050405020303" pitchFamily="18" charset="0"/>
            </a:endParaRPr>
          </a:p>
        </p:txBody>
      </p:sp>
      <p:sp>
        <p:nvSpPr>
          <p:cNvPr id="5" name="Slide Number Placeholder 4">
            <a:extLst>
              <a:ext uri="{FF2B5EF4-FFF2-40B4-BE49-F238E27FC236}">
                <a16:creationId xmlns:a16="http://schemas.microsoft.com/office/drawing/2014/main" id="{F17F0880-2BD3-854E-B593-B59FA5BC71CF}"/>
              </a:ext>
            </a:extLst>
          </p:cNvPr>
          <p:cNvSpPr>
            <a:spLocks noGrp="1"/>
          </p:cNvSpPr>
          <p:nvPr>
            <p:ph type="sldNum" sz="quarter" idx="12"/>
          </p:nvPr>
        </p:nvSpPr>
        <p:spPr/>
        <p:txBody>
          <a:bodyPr/>
          <a:lstStyle/>
          <a:p>
            <a:fld id="{28712F75-E67D-3F4E-9BFB-3CCB81420A82}" type="slidenum">
              <a:rPr lang="en-US" smtClean="0"/>
              <a:t>21</a:t>
            </a:fld>
            <a:endParaRPr lang="en-US"/>
          </a:p>
        </p:txBody>
      </p:sp>
    </p:spTree>
    <p:extLst>
      <p:ext uri="{BB962C8B-B14F-4D97-AF65-F5344CB8AC3E}">
        <p14:creationId xmlns:p14="http://schemas.microsoft.com/office/powerpoint/2010/main" val="1619880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1063859"/>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p:txBody>
      </p:sp>
      <p:sp>
        <p:nvSpPr>
          <p:cNvPr id="53" name="矩形 52"/>
          <p:cNvSpPr/>
          <p:nvPr/>
        </p:nvSpPr>
        <p:spPr>
          <a:xfrm>
            <a:off x="6094529" y="3317271"/>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4" name="矩形 53"/>
          <p:cNvSpPr/>
          <p:nvPr/>
        </p:nvSpPr>
        <p:spPr>
          <a:xfrm>
            <a:off x="5983913" y="3408699"/>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6" name="矩形 55"/>
          <p:cNvSpPr/>
          <p:nvPr/>
        </p:nvSpPr>
        <p:spPr>
          <a:xfrm>
            <a:off x="5859208" y="3510638"/>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7" name="矩形 56"/>
          <p:cNvSpPr/>
          <p:nvPr/>
        </p:nvSpPr>
        <p:spPr>
          <a:xfrm>
            <a:off x="5748592" y="3602066"/>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8" name="矩形 57"/>
          <p:cNvSpPr/>
          <p:nvPr/>
        </p:nvSpPr>
        <p:spPr>
          <a:xfrm>
            <a:off x="5637976" y="3730739"/>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9" name="矩形 58"/>
          <p:cNvSpPr/>
          <p:nvPr/>
        </p:nvSpPr>
        <p:spPr>
          <a:xfrm>
            <a:off x="5527359" y="3840108"/>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60" name="矩形 59"/>
          <p:cNvSpPr/>
          <p:nvPr/>
        </p:nvSpPr>
        <p:spPr>
          <a:xfrm>
            <a:off x="5381252" y="3931535"/>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61" name="矩形 60"/>
          <p:cNvSpPr/>
          <p:nvPr/>
        </p:nvSpPr>
        <p:spPr>
          <a:xfrm>
            <a:off x="5270636" y="4040903"/>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89" name="文本框 88"/>
          <p:cNvSpPr txBox="1"/>
          <p:nvPr/>
        </p:nvSpPr>
        <p:spPr>
          <a:xfrm>
            <a:off x="3608010" y="5115360"/>
            <a:ext cx="4973037" cy="954107"/>
          </a:xfrm>
          <a:prstGeom prst="rect">
            <a:avLst/>
          </a:prstGeom>
          <a:noFill/>
        </p:spPr>
        <p:txBody>
          <a:bodyPr wrap="square" rtlCol="0">
            <a:spAutoFit/>
          </a:bodyPr>
          <a:lstStyle/>
          <a:p>
            <a:r>
              <a:rPr lang="en-US" altLang="zh-CN" sz="2800" dirty="0">
                <a:latin typeface="Georgia Regular" panose="02040502050405020303" pitchFamily="18" charset="0"/>
              </a:rPr>
              <a:t>Transpose based channel shuffle</a:t>
            </a:r>
            <a:endParaRPr lang="zh-CN" altLang="en-US" sz="2800" dirty="0">
              <a:latin typeface="Georgia Regular" panose="02040502050405020303" pitchFamily="18" charset="0"/>
            </a:endParaRPr>
          </a:p>
        </p:txBody>
      </p:sp>
      <p:sp>
        <p:nvSpPr>
          <p:cNvPr id="5" name="Slide Number Placeholder 4">
            <a:extLst>
              <a:ext uri="{FF2B5EF4-FFF2-40B4-BE49-F238E27FC236}">
                <a16:creationId xmlns:a16="http://schemas.microsoft.com/office/drawing/2014/main" id="{12DA2307-7B84-6C4E-9309-7A94CF1E95EE}"/>
              </a:ext>
            </a:extLst>
          </p:cNvPr>
          <p:cNvSpPr>
            <a:spLocks noGrp="1"/>
          </p:cNvSpPr>
          <p:nvPr>
            <p:ph type="sldNum" sz="quarter" idx="12"/>
          </p:nvPr>
        </p:nvSpPr>
        <p:spPr/>
        <p:txBody>
          <a:bodyPr/>
          <a:lstStyle/>
          <a:p>
            <a:fld id="{28712F75-E67D-3F4E-9BFB-3CCB81420A82}" type="slidenum">
              <a:rPr lang="en-US" smtClean="0"/>
              <a:t>22</a:t>
            </a:fld>
            <a:endParaRPr lang="en-US"/>
          </a:p>
        </p:txBody>
      </p:sp>
    </p:spTree>
    <p:extLst>
      <p:ext uri="{BB962C8B-B14F-4D97-AF65-F5344CB8AC3E}">
        <p14:creationId xmlns:p14="http://schemas.microsoft.com/office/powerpoint/2010/main" val="944405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1063859"/>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p:txBody>
      </p:sp>
      <p:sp>
        <p:nvSpPr>
          <p:cNvPr id="89" name="文本框 88"/>
          <p:cNvSpPr txBox="1"/>
          <p:nvPr/>
        </p:nvSpPr>
        <p:spPr>
          <a:xfrm>
            <a:off x="4527627" y="5136206"/>
            <a:ext cx="3133804" cy="954107"/>
          </a:xfrm>
          <a:prstGeom prst="rect">
            <a:avLst/>
          </a:prstGeom>
          <a:noFill/>
        </p:spPr>
        <p:txBody>
          <a:bodyPr wrap="square" rtlCol="0">
            <a:spAutoFit/>
          </a:bodyPr>
          <a:lstStyle/>
          <a:p>
            <a:r>
              <a:rPr lang="en-US" altLang="zh-CN" sz="2800" dirty="0">
                <a:latin typeface="Georgia Regular" panose="02040502050405020303" pitchFamily="18" charset="0"/>
              </a:rPr>
              <a:t>Our channel shuffle</a:t>
            </a:r>
            <a:endParaRPr lang="zh-CN" altLang="en-US" sz="2800" dirty="0">
              <a:latin typeface="Georgia Regular" panose="02040502050405020303" pitchFamily="18" charset="0"/>
            </a:endParaRPr>
          </a:p>
        </p:txBody>
      </p:sp>
      <p:sp>
        <p:nvSpPr>
          <p:cNvPr id="14" name="矩形 13"/>
          <p:cNvSpPr/>
          <p:nvPr/>
        </p:nvSpPr>
        <p:spPr>
          <a:xfrm>
            <a:off x="6094529" y="3317271"/>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矩形 14"/>
          <p:cNvSpPr/>
          <p:nvPr/>
        </p:nvSpPr>
        <p:spPr>
          <a:xfrm>
            <a:off x="5983913" y="3408699"/>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6" name="矩形 15"/>
          <p:cNvSpPr/>
          <p:nvPr/>
        </p:nvSpPr>
        <p:spPr>
          <a:xfrm>
            <a:off x="5859208" y="3510638"/>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7" name="矩形 16"/>
          <p:cNvSpPr/>
          <p:nvPr/>
        </p:nvSpPr>
        <p:spPr>
          <a:xfrm>
            <a:off x="5748592" y="3602066"/>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8" name="矩形 17"/>
          <p:cNvSpPr/>
          <p:nvPr/>
        </p:nvSpPr>
        <p:spPr>
          <a:xfrm>
            <a:off x="5637976" y="3730739"/>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9" name="矩形 18"/>
          <p:cNvSpPr/>
          <p:nvPr/>
        </p:nvSpPr>
        <p:spPr>
          <a:xfrm>
            <a:off x="5527359" y="3840108"/>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0" name="矩形 19"/>
          <p:cNvSpPr/>
          <p:nvPr/>
        </p:nvSpPr>
        <p:spPr>
          <a:xfrm>
            <a:off x="5381252" y="3931535"/>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1" name="矩形 20"/>
          <p:cNvSpPr/>
          <p:nvPr/>
        </p:nvSpPr>
        <p:spPr>
          <a:xfrm>
            <a:off x="5270636" y="4040903"/>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Slide Number Placeholder 4">
            <a:extLst>
              <a:ext uri="{FF2B5EF4-FFF2-40B4-BE49-F238E27FC236}">
                <a16:creationId xmlns:a16="http://schemas.microsoft.com/office/drawing/2014/main" id="{A48BDE13-99CA-DE41-8A3A-84BA58A35CDF}"/>
              </a:ext>
            </a:extLst>
          </p:cNvPr>
          <p:cNvSpPr>
            <a:spLocks noGrp="1"/>
          </p:cNvSpPr>
          <p:nvPr>
            <p:ph type="sldNum" sz="quarter" idx="12"/>
          </p:nvPr>
        </p:nvSpPr>
        <p:spPr/>
        <p:txBody>
          <a:bodyPr/>
          <a:lstStyle/>
          <a:p>
            <a:fld id="{28712F75-E67D-3F4E-9BFB-3CCB81420A82}" type="slidenum">
              <a:rPr lang="en-US" smtClean="0"/>
              <a:t>23</a:t>
            </a:fld>
            <a:endParaRPr lang="en-US"/>
          </a:p>
        </p:txBody>
      </p:sp>
    </p:spTree>
    <p:extLst>
      <p:ext uri="{BB962C8B-B14F-4D97-AF65-F5344CB8AC3E}">
        <p14:creationId xmlns:p14="http://schemas.microsoft.com/office/powerpoint/2010/main" val="4213845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1063859"/>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p:txBody>
      </p:sp>
      <p:sp>
        <p:nvSpPr>
          <p:cNvPr id="89" name="文本框 88"/>
          <p:cNvSpPr txBox="1"/>
          <p:nvPr/>
        </p:nvSpPr>
        <p:spPr>
          <a:xfrm>
            <a:off x="4527627" y="5136206"/>
            <a:ext cx="3133804" cy="954107"/>
          </a:xfrm>
          <a:prstGeom prst="rect">
            <a:avLst/>
          </a:prstGeom>
          <a:noFill/>
        </p:spPr>
        <p:txBody>
          <a:bodyPr wrap="square" rtlCol="0">
            <a:spAutoFit/>
          </a:bodyPr>
          <a:lstStyle/>
          <a:p>
            <a:r>
              <a:rPr lang="en-US" altLang="zh-CN" sz="2800" dirty="0">
                <a:latin typeface="Georgia Regular" panose="02040502050405020303" pitchFamily="18" charset="0"/>
              </a:rPr>
              <a:t>Our channel shuffle</a:t>
            </a:r>
            <a:endParaRPr lang="zh-CN" altLang="en-US" sz="2800" dirty="0">
              <a:latin typeface="Georgia Regular" panose="02040502050405020303" pitchFamily="18" charset="0"/>
            </a:endParaRPr>
          </a:p>
        </p:txBody>
      </p:sp>
      <p:sp>
        <p:nvSpPr>
          <p:cNvPr id="14" name="矩形 13"/>
          <p:cNvSpPr/>
          <p:nvPr/>
        </p:nvSpPr>
        <p:spPr>
          <a:xfrm>
            <a:off x="6094529" y="3317271"/>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矩形 14"/>
          <p:cNvSpPr/>
          <p:nvPr/>
        </p:nvSpPr>
        <p:spPr>
          <a:xfrm>
            <a:off x="5983913" y="3408699"/>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6" name="矩形 15"/>
          <p:cNvSpPr/>
          <p:nvPr/>
        </p:nvSpPr>
        <p:spPr>
          <a:xfrm>
            <a:off x="5859208" y="3510638"/>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7" name="矩形 16"/>
          <p:cNvSpPr/>
          <p:nvPr/>
        </p:nvSpPr>
        <p:spPr>
          <a:xfrm>
            <a:off x="5748592" y="3602066"/>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8" name="矩形 17"/>
          <p:cNvSpPr/>
          <p:nvPr/>
        </p:nvSpPr>
        <p:spPr>
          <a:xfrm>
            <a:off x="5637976" y="3730739"/>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9" name="矩形 18"/>
          <p:cNvSpPr/>
          <p:nvPr/>
        </p:nvSpPr>
        <p:spPr>
          <a:xfrm>
            <a:off x="5527359" y="3840108"/>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0" name="矩形 19"/>
          <p:cNvSpPr/>
          <p:nvPr/>
        </p:nvSpPr>
        <p:spPr>
          <a:xfrm>
            <a:off x="5381252" y="3931535"/>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1" name="矩形 20"/>
          <p:cNvSpPr/>
          <p:nvPr/>
        </p:nvSpPr>
        <p:spPr>
          <a:xfrm>
            <a:off x="5270636" y="4040903"/>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Slide Number Placeholder 4">
            <a:extLst>
              <a:ext uri="{FF2B5EF4-FFF2-40B4-BE49-F238E27FC236}">
                <a16:creationId xmlns:a16="http://schemas.microsoft.com/office/drawing/2014/main" id="{77B4357A-D6E2-7648-B013-C9A39AA92808}"/>
              </a:ext>
            </a:extLst>
          </p:cNvPr>
          <p:cNvSpPr>
            <a:spLocks noGrp="1"/>
          </p:cNvSpPr>
          <p:nvPr>
            <p:ph type="sldNum" sz="quarter" idx="12"/>
          </p:nvPr>
        </p:nvSpPr>
        <p:spPr/>
        <p:txBody>
          <a:bodyPr/>
          <a:lstStyle/>
          <a:p>
            <a:fld id="{28712F75-E67D-3F4E-9BFB-3CCB81420A82}" type="slidenum">
              <a:rPr lang="en-US" smtClean="0"/>
              <a:t>24</a:t>
            </a:fld>
            <a:endParaRPr lang="en-US"/>
          </a:p>
        </p:txBody>
      </p:sp>
    </p:spTree>
    <p:extLst>
      <p:ext uri="{BB962C8B-B14F-4D97-AF65-F5344CB8AC3E}">
        <p14:creationId xmlns:p14="http://schemas.microsoft.com/office/powerpoint/2010/main" val="431726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1063859"/>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p:txBody>
      </p:sp>
      <p:sp>
        <p:nvSpPr>
          <p:cNvPr id="89" name="文本框 88"/>
          <p:cNvSpPr txBox="1"/>
          <p:nvPr/>
        </p:nvSpPr>
        <p:spPr>
          <a:xfrm>
            <a:off x="4527627" y="5136206"/>
            <a:ext cx="3133804" cy="954107"/>
          </a:xfrm>
          <a:prstGeom prst="rect">
            <a:avLst/>
          </a:prstGeom>
          <a:noFill/>
        </p:spPr>
        <p:txBody>
          <a:bodyPr wrap="square" rtlCol="0">
            <a:spAutoFit/>
          </a:bodyPr>
          <a:lstStyle/>
          <a:p>
            <a:r>
              <a:rPr lang="en-US" altLang="zh-CN" sz="2800" dirty="0">
                <a:latin typeface="Georgia Regular" panose="02040502050405020303" pitchFamily="18" charset="0"/>
              </a:rPr>
              <a:t>Our channel shuffle</a:t>
            </a:r>
            <a:endParaRPr lang="zh-CN" altLang="en-US" sz="2800" dirty="0">
              <a:latin typeface="Georgia Regular" panose="02040502050405020303" pitchFamily="18" charset="0"/>
            </a:endParaRPr>
          </a:p>
        </p:txBody>
      </p:sp>
      <p:sp>
        <p:nvSpPr>
          <p:cNvPr id="14" name="矩形 13"/>
          <p:cNvSpPr/>
          <p:nvPr/>
        </p:nvSpPr>
        <p:spPr>
          <a:xfrm>
            <a:off x="6094529" y="3317271"/>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矩形 14"/>
          <p:cNvSpPr/>
          <p:nvPr/>
        </p:nvSpPr>
        <p:spPr>
          <a:xfrm>
            <a:off x="5983913" y="3408699"/>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6" name="矩形 15"/>
          <p:cNvSpPr/>
          <p:nvPr/>
        </p:nvSpPr>
        <p:spPr>
          <a:xfrm>
            <a:off x="5859208" y="3510638"/>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7" name="矩形 16"/>
          <p:cNvSpPr/>
          <p:nvPr/>
        </p:nvSpPr>
        <p:spPr>
          <a:xfrm>
            <a:off x="5748592" y="3602066"/>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8" name="矩形 17"/>
          <p:cNvSpPr/>
          <p:nvPr/>
        </p:nvSpPr>
        <p:spPr>
          <a:xfrm>
            <a:off x="5637976" y="3730739"/>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9" name="矩形 18"/>
          <p:cNvSpPr/>
          <p:nvPr/>
        </p:nvSpPr>
        <p:spPr>
          <a:xfrm>
            <a:off x="5527359" y="3840108"/>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0" name="矩形 19"/>
          <p:cNvSpPr/>
          <p:nvPr/>
        </p:nvSpPr>
        <p:spPr>
          <a:xfrm>
            <a:off x="5381252" y="3931535"/>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1" name="矩形 20"/>
          <p:cNvSpPr/>
          <p:nvPr/>
        </p:nvSpPr>
        <p:spPr>
          <a:xfrm>
            <a:off x="5270636" y="4040903"/>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Slide Number Placeholder 4">
            <a:extLst>
              <a:ext uri="{FF2B5EF4-FFF2-40B4-BE49-F238E27FC236}">
                <a16:creationId xmlns:a16="http://schemas.microsoft.com/office/drawing/2014/main" id="{A77992B4-AE39-A24C-9558-4F45222C637E}"/>
              </a:ext>
            </a:extLst>
          </p:cNvPr>
          <p:cNvSpPr>
            <a:spLocks noGrp="1"/>
          </p:cNvSpPr>
          <p:nvPr>
            <p:ph type="sldNum" sz="quarter" idx="12"/>
          </p:nvPr>
        </p:nvSpPr>
        <p:spPr/>
        <p:txBody>
          <a:bodyPr/>
          <a:lstStyle/>
          <a:p>
            <a:fld id="{28712F75-E67D-3F4E-9BFB-3CCB81420A82}" type="slidenum">
              <a:rPr lang="en-US" smtClean="0"/>
              <a:t>25</a:t>
            </a:fld>
            <a:endParaRPr lang="en-US"/>
          </a:p>
        </p:txBody>
      </p:sp>
    </p:spTree>
    <p:extLst>
      <p:ext uri="{BB962C8B-B14F-4D97-AF65-F5344CB8AC3E}">
        <p14:creationId xmlns:p14="http://schemas.microsoft.com/office/powerpoint/2010/main" val="769870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1063859"/>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p:txBody>
      </p:sp>
      <p:sp>
        <p:nvSpPr>
          <p:cNvPr id="89" name="文本框 88"/>
          <p:cNvSpPr txBox="1"/>
          <p:nvPr/>
        </p:nvSpPr>
        <p:spPr>
          <a:xfrm>
            <a:off x="4527627" y="5136206"/>
            <a:ext cx="3133804" cy="954107"/>
          </a:xfrm>
          <a:prstGeom prst="rect">
            <a:avLst/>
          </a:prstGeom>
          <a:noFill/>
        </p:spPr>
        <p:txBody>
          <a:bodyPr wrap="square" rtlCol="0">
            <a:spAutoFit/>
          </a:bodyPr>
          <a:lstStyle/>
          <a:p>
            <a:r>
              <a:rPr lang="en-US" altLang="zh-CN" sz="2800" dirty="0">
                <a:latin typeface="Georgia Regular" panose="02040502050405020303" pitchFamily="18" charset="0"/>
              </a:rPr>
              <a:t>Our channel shuffle</a:t>
            </a:r>
            <a:endParaRPr lang="zh-CN" altLang="en-US" sz="2800" dirty="0">
              <a:latin typeface="Georgia Regular" panose="02040502050405020303" pitchFamily="18" charset="0"/>
            </a:endParaRPr>
          </a:p>
        </p:txBody>
      </p:sp>
      <p:sp>
        <p:nvSpPr>
          <p:cNvPr id="14" name="矩形 13"/>
          <p:cNvSpPr/>
          <p:nvPr/>
        </p:nvSpPr>
        <p:spPr>
          <a:xfrm>
            <a:off x="6094529" y="3317271"/>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矩形 14"/>
          <p:cNvSpPr/>
          <p:nvPr/>
        </p:nvSpPr>
        <p:spPr>
          <a:xfrm>
            <a:off x="5983913" y="3408699"/>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6" name="矩形 15"/>
          <p:cNvSpPr/>
          <p:nvPr/>
        </p:nvSpPr>
        <p:spPr>
          <a:xfrm>
            <a:off x="5859208" y="3510638"/>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7" name="矩形 16"/>
          <p:cNvSpPr/>
          <p:nvPr/>
        </p:nvSpPr>
        <p:spPr>
          <a:xfrm>
            <a:off x="5748592" y="3602066"/>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8" name="矩形 17"/>
          <p:cNvSpPr/>
          <p:nvPr/>
        </p:nvSpPr>
        <p:spPr>
          <a:xfrm>
            <a:off x="5637976" y="3730739"/>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9" name="矩形 18"/>
          <p:cNvSpPr/>
          <p:nvPr/>
        </p:nvSpPr>
        <p:spPr>
          <a:xfrm>
            <a:off x="5527359" y="3840108"/>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0" name="矩形 19"/>
          <p:cNvSpPr/>
          <p:nvPr/>
        </p:nvSpPr>
        <p:spPr>
          <a:xfrm>
            <a:off x="5381252" y="3931535"/>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1" name="矩形 20"/>
          <p:cNvSpPr/>
          <p:nvPr/>
        </p:nvSpPr>
        <p:spPr>
          <a:xfrm>
            <a:off x="5270636" y="4040903"/>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Slide Number Placeholder 4">
            <a:extLst>
              <a:ext uri="{FF2B5EF4-FFF2-40B4-BE49-F238E27FC236}">
                <a16:creationId xmlns:a16="http://schemas.microsoft.com/office/drawing/2014/main" id="{E9669D34-50D2-3C4A-A74C-E27222F32143}"/>
              </a:ext>
            </a:extLst>
          </p:cNvPr>
          <p:cNvSpPr>
            <a:spLocks noGrp="1"/>
          </p:cNvSpPr>
          <p:nvPr>
            <p:ph type="sldNum" sz="quarter" idx="12"/>
          </p:nvPr>
        </p:nvSpPr>
        <p:spPr/>
        <p:txBody>
          <a:bodyPr/>
          <a:lstStyle/>
          <a:p>
            <a:fld id="{28712F75-E67D-3F4E-9BFB-3CCB81420A82}" type="slidenum">
              <a:rPr lang="en-US" smtClean="0"/>
              <a:t>26</a:t>
            </a:fld>
            <a:endParaRPr lang="en-US"/>
          </a:p>
        </p:txBody>
      </p:sp>
    </p:spTree>
    <p:extLst>
      <p:ext uri="{BB962C8B-B14F-4D97-AF65-F5344CB8AC3E}">
        <p14:creationId xmlns:p14="http://schemas.microsoft.com/office/powerpoint/2010/main" val="1680474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1063859"/>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p:txBody>
      </p:sp>
      <p:sp>
        <p:nvSpPr>
          <p:cNvPr id="89" name="文本框 88"/>
          <p:cNvSpPr txBox="1"/>
          <p:nvPr/>
        </p:nvSpPr>
        <p:spPr>
          <a:xfrm>
            <a:off x="4527627" y="5136206"/>
            <a:ext cx="3133804" cy="954107"/>
          </a:xfrm>
          <a:prstGeom prst="rect">
            <a:avLst/>
          </a:prstGeom>
          <a:noFill/>
        </p:spPr>
        <p:txBody>
          <a:bodyPr wrap="square" rtlCol="0">
            <a:spAutoFit/>
          </a:bodyPr>
          <a:lstStyle/>
          <a:p>
            <a:r>
              <a:rPr lang="en-US" altLang="zh-CN" sz="2800" dirty="0">
                <a:latin typeface="Georgia Regular" panose="02040502050405020303" pitchFamily="18" charset="0"/>
              </a:rPr>
              <a:t>Our channel shuffle</a:t>
            </a:r>
            <a:endParaRPr lang="zh-CN" altLang="en-US" sz="2800" dirty="0">
              <a:latin typeface="Georgia Regular" panose="02040502050405020303" pitchFamily="18" charset="0"/>
            </a:endParaRPr>
          </a:p>
        </p:txBody>
      </p:sp>
      <p:sp>
        <p:nvSpPr>
          <p:cNvPr id="14" name="矩形 13"/>
          <p:cNvSpPr/>
          <p:nvPr/>
        </p:nvSpPr>
        <p:spPr>
          <a:xfrm>
            <a:off x="6094529" y="3317271"/>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矩形 14"/>
          <p:cNvSpPr/>
          <p:nvPr/>
        </p:nvSpPr>
        <p:spPr>
          <a:xfrm>
            <a:off x="5983913" y="3408699"/>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6" name="矩形 15"/>
          <p:cNvSpPr/>
          <p:nvPr/>
        </p:nvSpPr>
        <p:spPr>
          <a:xfrm>
            <a:off x="5859208" y="3510638"/>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7" name="矩形 16"/>
          <p:cNvSpPr/>
          <p:nvPr/>
        </p:nvSpPr>
        <p:spPr>
          <a:xfrm>
            <a:off x="5748592" y="3602066"/>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8" name="矩形 17"/>
          <p:cNvSpPr/>
          <p:nvPr/>
        </p:nvSpPr>
        <p:spPr>
          <a:xfrm>
            <a:off x="5637976" y="3730739"/>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9" name="矩形 18"/>
          <p:cNvSpPr/>
          <p:nvPr/>
        </p:nvSpPr>
        <p:spPr>
          <a:xfrm>
            <a:off x="5527359" y="3840108"/>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0" name="矩形 19"/>
          <p:cNvSpPr/>
          <p:nvPr/>
        </p:nvSpPr>
        <p:spPr>
          <a:xfrm>
            <a:off x="5381252" y="3931535"/>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1" name="矩形 20"/>
          <p:cNvSpPr/>
          <p:nvPr/>
        </p:nvSpPr>
        <p:spPr>
          <a:xfrm>
            <a:off x="5270636" y="4040903"/>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Slide Number Placeholder 4">
            <a:extLst>
              <a:ext uri="{FF2B5EF4-FFF2-40B4-BE49-F238E27FC236}">
                <a16:creationId xmlns:a16="http://schemas.microsoft.com/office/drawing/2014/main" id="{B4AF6AAA-A2F5-AA4F-B416-D8EDF7A1E9B2}"/>
              </a:ext>
            </a:extLst>
          </p:cNvPr>
          <p:cNvSpPr>
            <a:spLocks noGrp="1"/>
          </p:cNvSpPr>
          <p:nvPr>
            <p:ph type="sldNum" sz="quarter" idx="12"/>
          </p:nvPr>
        </p:nvSpPr>
        <p:spPr/>
        <p:txBody>
          <a:bodyPr/>
          <a:lstStyle/>
          <a:p>
            <a:fld id="{28712F75-E67D-3F4E-9BFB-3CCB81420A82}" type="slidenum">
              <a:rPr lang="en-US" smtClean="0"/>
              <a:t>27</a:t>
            </a:fld>
            <a:endParaRPr lang="en-US"/>
          </a:p>
        </p:txBody>
      </p:sp>
    </p:spTree>
    <p:extLst>
      <p:ext uri="{BB962C8B-B14F-4D97-AF65-F5344CB8AC3E}">
        <p14:creationId xmlns:p14="http://schemas.microsoft.com/office/powerpoint/2010/main" val="811384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solidFill>
                  <a:srgbClr val="D8A038"/>
                </a:solidFill>
              </a:rPr>
              <a:t>ShuffleNetV2</a:t>
            </a:r>
            <a:r>
              <a:rPr lang="en-US" dirty="0">
                <a:solidFill>
                  <a:srgbClr val="D8A038"/>
                </a:solidFill>
              </a:rPr>
              <a:t> -&gt; </a:t>
            </a:r>
            <a:r>
              <a:rPr lang="en-US" dirty="0" err="1">
                <a:solidFill>
                  <a:srgbClr val="D8A038"/>
                </a:solidFill>
              </a:rPr>
              <a:t>DiracDeltaNet</a:t>
            </a:r>
            <a:endParaRPr lang="en-US" dirty="0">
              <a:solidFill>
                <a:srgbClr val="D8A038"/>
              </a:solidFill>
            </a:endParaRPr>
          </a:p>
        </p:txBody>
      </p:sp>
      <p:sp>
        <p:nvSpPr>
          <p:cNvPr id="9" name="Content Placeholder 3">
            <a:extLst>
              <a:ext uri="{FF2B5EF4-FFF2-40B4-BE49-F238E27FC236}">
                <a16:creationId xmlns:a16="http://schemas.microsoft.com/office/drawing/2014/main" id="{2DD1BA2C-4019-4A61-B937-90C4C42E0EE9}"/>
              </a:ext>
            </a:extLst>
          </p:cNvPr>
          <p:cNvSpPr>
            <a:spLocks noGrp="1"/>
          </p:cNvSpPr>
          <p:nvPr>
            <p:ph idx="1"/>
          </p:nvPr>
        </p:nvSpPr>
        <p:spPr>
          <a:xfrm>
            <a:off x="1216621" y="4328504"/>
            <a:ext cx="5167245" cy="2305598"/>
          </a:xfrm>
          <a:prstGeom prst="rect">
            <a:avLst/>
          </a:prstGeom>
        </p:spPr>
        <p:txBody>
          <a:bodyPr>
            <a:normAutofit fontScale="92500" lnSpcReduction="10000"/>
          </a:bodyPr>
          <a:lstStyle/>
          <a:p>
            <a:r>
              <a:rPr lang="en-US" sz="2600" dirty="0"/>
              <a:t>Accuracy</a:t>
            </a:r>
            <a:r>
              <a:rPr lang="en-US" sz="2600" dirty="0">
                <a:sym typeface="Wingdings"/>
              </a:rPr>
              <a:t> (full precision): </a:t>
            </a:r>
            <a:r>
              <a:rPr lang="en-US" altLang="zh-CN" sz="2600" b="1" dirty="0"/>
              <a:t>69.4%</a:t>
            </a:r>
            <a:endParaRPr lang="en-US" sz="2600" b="1" dirty="0"/>
          </a:p>
          <a:p>
            <a:r>
              <a:rPr lang="en-US" sz="2600" dirty="0"/>
              <a:t>Operators involved:</a:t>
            </a:r>
          </a:p>
          <a:p>
            <a:pPr lvl="1"/>
            <a:r>
              <a:rPr lang="en-US" sz="1800" dirty="0"/>
              <a:t>1x1 convolution</a:t>
            </a:r>
          </a:p>
          <a:p>
            <a:pPr lvl="1"/>
            <a:r>
              <a:rPr lang="en-US" sz="1800" dirty="0"/>
              <a:t>3x3 convolution</a:t>
            </a:r>
          </a:p>
          <a:p>
            <a:pPr lvl="1"/>
            <a:r>
              <a:rPr lang="en-US" sz="1800" dirty="0"/>
              <a:t>3x3 DW convolution</a:t>
            </a:r>
          </a:p>
          <a:p>
            <a:pPr lvl="1"/>
            <a:r>
              <a:rPr lang="en-US" sz="1800" dirty="0"/>
              <a:t>3x3 max pooling</a:t>
            </a:r>
          </a:p>
          <a:p>
            <a:pPr lvl="1"/>
            <a:r>
              <a:rPr lang="en-US" sz="1800" dirty="0"/>
              <a:t>Channel split/shuffle/</a:t>
            </a:r>
            <a:r>
              <a:rPr lang="en-US" sz="1800" dirty="0" err="1"/>
              <a:t>concat</a:t>
            </a:r>
            <a:endParaRPr lang="en-US" sz="1800" dirty="0"/>
          </a:p>
        </p:txBody>
      </p:sp>
      <p:sp>
        <p:nvSpPr>
          <p:cNvPr id="6" name="Slide Number Placeholder 5">
            <a:extLst>
              <a:ext uri="{FF2B5EF4-FFF2-40B4-BE49-F238E27FC236}">
                <a16:creationId xmlns:a16="http://schemas.microsoft.com/office/drawing/2014/main" id="{F6F58E2D-F7C7-7E40-A958-95D81EDF590A}"/>
              </a:ext>
            </a:extLst>
          </p:cNvPr>
          <p:cNvSpPr>
            <a:spLocks noGrp="1"/>
          </p:cNvSpPr>
          <p:nvPr>
            <p:ph type="sldNum" sz="quarter" idx="12"/>
          </p:nvPr>
        </p:nvSpPr>
        <p:spPr/>
        <p:txBody>
          <a:bodyPr/>
          <a:lstStyle/>
          <a:p>
            <a:fld id="{28712F75-E67D-3F4E-9BFB-3CCB81420A82}" type="slidenum">
              <a:rPr lang="en-US" smtClean="0"/>
              <a:t>28</a:t>
            </a:fld>
            <a:endParaRPr lang="en-US"/>
          </a:p>
        </p:txBody>
      </p:sp>
      <p:sp>
        <p:nvSpPr>
          <p:cNvPr id="10" name="Content Placeholder 3">
            <a:extLst>
              <a:ext uri="{FF2B5EF4-FFF2-40B4-BE49-F238E27FC236}">
                <a16:creationId xmlns:a16="http://schemas.microsoft.com/office/drawing/2014/main" id="{2DD1BA2C-4019-4A61-B937-90C4C42E0EE9}"/>
              </a:ext>
            </a:extLst>
          </p:cNvPr>
          <p:cNvSpPr>
            <a:spLocks noGrp="1"/>
          </p:cNvSpPr>
          <p:nvPr>
            <p:ph sz="half" idx="4294967295"/>
          </p:nvPr>
        </p:nvSpPr>
        <p:spPr>
          <a:xfrm>
            <a:off x="6925734" y="4226147"/>
            <a:ext cx="5080000" cy="2068512"/>
          </a:xfrm>
          <a:prstGeom prst="rect">
            <a:avLst/>
          </a:prstGeom>
        </p:spPr>
        <p:txBody>
          <a:bodyPr>
            <a:normAutofit/>
          </a:bodyPr>
          <a:lstStyle/>
          <a:p>
            <a:r>
              <a:rPr lang="en-US" sz="2400" dirty="0"/>
              <a:t>Accuracy (full precision): </a:t>
            </a:r>
            <a:r>
              <a:rPr lang="en-US" sz="2400" b="1" dirty="0"/>
              <a:t>69.7%</a:t>
            </a:r>
          </a:p>
          <a:p>
            <a:r>
              <a:rPr lang="en-US" sz="2400" dirty="0"/>
              <a:t>Operators involved:</a:t>
            </a:r>
          </a:p>
          <a:p>
            <a:pPr lvl="1"/>
            <a:r>
              <a:rPr lang="en-US" sz="1800" dirty="0"/>
              <a:t>1x1 convolution</a:t>
            </a:r>
          </a:p>
          <a:p>
            <a:pPr lvl="1"/>
            <a:r>
              <a:rPr lang="en-US" sz="1800" dirty="0"/>
              <a:t>2x2 max pooling</a:t>
            </a:r>
          </a:p>
          <a:p>
            <a:pPr lvl="1"/>
            <a:r>
              <a:rPr lang="en-US" sz="1800" dirty="0"/>
              <a:t>Channel split/shuffle/shift/</a:t>
            </a:r>
            <a:r>
              <a:rPr lang="en-US" sz="1800" dirty="0" err="1"/>
              <a:t>concat</a:t>
            </a:r>
            <a:endParaRPr lang="en-US" sz="1800" dirty="0"/>
          </a:p>
        </p:txBody>
      </p:sp>
      <p:sp>
        <p:nvSpPr>
          <p:cNvPr id="8" name="矩形 983"/>
          <p:cNvSpPr/>
          <p:nvPr/>
        </p:nvSpPr>
        <p:spPr>
          <a:xfrm>
            <a:off x="0" y="6594204"/>
            <a:ext cx="8911880" cy="261610"/>
          </a:xfrm>
          <a:prstGeom prst="rect">
            <a:avLst/>
          </a:prstGeom>
        </p:spPr>
        <p:txBody>
          <a:bodyPr wrap="square">
            <a:spAutoFit/>
          </a:bodyPr>
          <a:lstStyle/>
          <a:p>
            <a:r>
              <a:rPr lang="en-US" sz="1100" kern="0" dirty="0">
                <a:latin typeface="Arial" panose="020B0604020202020204" pitchFamily="34" charset="0"/>
                <a:ea typeface="Tahoma" panose="020B0604030504040204" pitchFamily="34" charset="0"/>
                <a:cs typeface="Arial" panose="020B0604020202020204" pitchFamily="34" charset="0"/>
              </a:rPr>
              <a:t>[1] </a:t>
            </a:r>
            <a:r>
              <a:rPr lang="en-US" sz="1100" dirty="0">
                <a:latin typeface="Arial" panose="020B0604020202020204" pitchFamily="34" charset="0"/>
                <a:cs typeface="Arial" panose="020B0604020202020204" pitchFamily="34" charset="0"/>
              </a:rPr>
              <a:t>Ma, </a:t>
            </a:r>
            <a:r>
              <a:rPr lang="en-US" sz="1100" dirty="0" err="1">
                <a:latin typeface="Arial" panose="020B0604020202020204" pitchFamily="34" charset="0"/>
                <a:cs typeface="Arial" panose="020B0604020202020204" pitchFamily="34" charset="0"/>
              </a:rPr>
              <a:t>Ningning</a:t>
            </a:r>
            <a:r>
              <a:rPr lang="en-US" sz="1100" dirty="0">
                <a:latin typeface="Arial" panose="020B0604020202020204" pitchFamily="34" charset="0"/>
                <a:cs typeface="Arial" panose="020B0604020202020204" pitchFamily="34" charset="0"/>
              </a:rPr>
              <a:t>, et al. "</a:t>
            </a:r>
            <a:r>
              <a:rPr lang="en-US" sz="1100" dirty="0" err="1">
                <a:latin typeface="Arial" panose="020B0604020202020204" pitchFamily="34" charset="0"/>
                <a:cs typeface="Arial" panose="020B0604020202020204" pitchFamily="34" charset="0"/>
              </a:rPr>
              <a:t>ShuffleNet</a:t>
            </a:r>
            <a:r>
              <a:rPr lang="en-US" sz="1100" dirty="0">
                <a:latin typeface="Arial" panose="020B0604020202020204" pitchFamily="34" charset="0"/>
                <a:cs typeface="Arial" panose="020B0604020202020204" pitchFamily="34" charset="0"/>
              </a:rPr>
              <a:t> V2: Practical Guidelines for Efficient CNN Architecture Design." </a:t>
            </a:r>
            <a:r>
              <a:rPr lang="en-US" sz="1100" dirty="0" err="1">
                <a:latin typeface="Arial" panose="020B0604020202020204" pitchFamily="34" charset="0"/>
                <a:cs typeface="Arial" panose="020B0604020202020204" pitchFamily="34" charset="0"/>
              </a:rPr>
              <a:t>arXiv</a:t>
            </a:r>
            <a:r>
              <a:rPr lang="en-US" sz="1100" dirty="0">
                <a:latin typeface="Arial" panose="020B0604020202020204" pitchFamily="34" charset="0"/>
                <a:cs typeface="Arial" panose="020B0604020202020204" pitchFamily="34" charset="0"/>
              </a:rPr>
              <a:t> preprint arXiv:1807.11164 (2018).</a:t>
            </a:r>
          </a:p>
        </p:txBody>
      </p:sp>
      <p:sp>
        <p:nvSpPr>
          <p:cNvPr id="3" name="Right Arrow 2"/>
          <p:cNvSpPr/>
          <p:nvPr/>
        </p:nvSpPr>
        <p:spPr>
          <a:xfrm>
            <a:off x="5482214" y="2597632"/>
            <a:ext cx="743919" cy="462074"/>
          </a:xfrm>
          <a:prstGeom prst="rightArrow">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490" y="1481569"/>
            <a:ext cx="4075432" cy="2657314"/>
          </a:xfrm>
          <a:prstGeom prst="rect">
            <a:avLst/>
          </a:prstGeom>
        </p:spPr>
      </p:pic>
      <p:pic>
        <p:nvPicPr>
          <p:cNvPr id="11" name="Picture 10">
            <a:extLst>
              <a:ext uri="{FF2B5EF4-FFF2-40B4-BE49-F238E27FC236}">
                <a16:creationId xmlns:a16="http://schemas.microsoft.com/office/drawing/2014/main" id="{1D3DC7E1-08D7-A54E-BEC8-145E481F8241}"/>
              </a:ext>
            </a:extLst>
          </p:cNvPr>
          <p:cNvPicPr>
            <a:picLocks noChangeAspect="1"/>
          </p:cNvPicPr>
          <p:nvPr/>
        </p:nvPicPr>
        <p:blipFill>
          <a:blip r:embed="rId4"/>
          <a:stretch>
            <a:fillRect/>
          </a:stretch>
        </p:blipFill>
        <p:spPr>
          <a:xfrm>
            <a:off x="1058888" y="1481569"/>
            <a:ext cx="4105969" cy="2751745"/>
          </a:xfrm>
          <a:prstGeom prst="rect">
            <a:avLst/>
          </a:prstGeom>
        </p:spPr>
      </p:pic>
    </p:spTree>
    <p:extLst>
      <p:ext uri="{BB962C8B-B14F-4D97-AF65-F5344CB8AC3E}">
        <p14:creationId xmlns:p14="http://schemas.microsoft.com/office/powerpoint/2010/main" val="1910647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86524" y="179393"/>
            <a:ext cx="9218951" cy="785532"/>
          </a:xfrm>
        </p:spPr>
        <p:txBody>
          <a:bodyPr>
            <a:normAutofit fontScale="90000"/>
          </a:bodyPr>
          <a:lstStyle/>
          <a:p>
            <a:r>
              <a:rPr lang="en-US" altLang="zh-CN" dirty="0">
                <a:solidFill>
                  <a:srgbClr val="D8A038"/>
                </a:solidFill>
              </a:rPr>
              <a:t>CNN Strategy 3: Quantize </a:t>
            </a:r>
          </a:p>
        </p:txBody>
      </p:sp>
      <p:sp>
        <p:nvSpPr>
          <p:cNvPr id="3" name="内容占位符 2"/>
          <p:cNvSpPr>
            <a:spLocks noGrp="1"/>
          </p:cNvSpPr>
          <p:nvPr>
            <p:ph idx="1"/>
          </p:nvPr>
        </p:nvSpPr>
        <p:spPr>
          <a:xfrm>
            <a:off x="194929" y="1347868"/>
            <a:ext cx="11802140" cy="3102926"/>
          </a:xfrm>
        </p:spPr>
        <p:txBody>
          <a:bodyPr>
            <a:normAutofit fontScale="92500" lnSpcReduction="10000"/>
          </a:bodyPr>
          <a:lstStyle/>
          <a:p>
            <a:r>
              <a:rPr lang="en-US" altLang="zh-CN" dirty="0"/>
              <a:t>Quantization has been mostly demonstrated on large networks. Is it effective on the small ones like </a:t>
            </a:r>
            <a:r>
              <a:rPr lang="en-US" altLang="zh-CN" dirty="0" err="1"/>
              <a:t>DiracDeltaNet</a:t>
            </a:r>
            <a:r>
              <a:rPr lang="en-US" altLang="zh-CN" dirty="0"/>
              <a:t>?</a:t>
            </a:r>
          </a:p>
          <a:p>
            <a:r>
              <a:rPr lang="en-US" altLang="zh-CN" dirty="0"/>
              <a:t>We used existing quantization methods: </a:t>
            </a:r>
          </a:p>
          <a:p>
            <a:pPr lvl="1"/>
            <a:r>
              <a:rPr lang="en-US" altLang="zh-CN" dirty="0" err="1"/>
              <a:t>DoReFaNet</a:t>
            </a:r>
            <a:r>
              <a:rPr lang="en-US" altLang="zh-CN" dirty="0"/>
              <a:t> [1] method for weights </a:t>
            </a:r>
          </a:p>
          <a:p>
            <a:pPr lvl="1"/>
            <a:r>
              <a:rPr lang="en-US" altLang="zh-CN" dirty="0"/>
              <a:t>Modified PACT [2] method for activations </a:t>
            </a:r>
          </a:p>
          <a:p>
            <a:r>
              <a:rPr lang="en-US" altLang="zh-CN" dirty="0"/>
              <a:t>We achieved 4-bit weight and 4-bit activation precision with competitive accuracy</a:t>
            </a:r>
          </a:p>
        </p:txBody>
      </p:sp>
      <p:sp>
        <p:nvSpPr>
          <p:cNvPr id="6" name="矩形 5"/>
          <p:cNvSpPr/>
          <p:nvPr/>
        </p:nvSpPr>
        <p:spPr>
          <a:xfrm>
            <a:off x="-1" y="5839011"/>
            <a:ext cx="12192000" cy="954107"/>
          </a:xfrm>
          <a:prstGeom prst="rect">
            <a:avLst/>
          </a:prstGeom>
        </p:spPr>
        <p:txBody>
          <a:bodyPr wrap="square">
            <a:spAutoFit/>
          </a:bodyPr>
          <a:lstStyle/>
          <a:p>
            <a:r>
              <a:rPr lang="de-DE" altLang="zh-CN" sz="1400" dirty="0">
                <a:cs typeface="Arial" panose="020B0604020202020204" pitchFamily="34" charset="0"/>
              </a:rPr>
              <a:t>[1] Zhou, S., Wu, Y., Ni, Z., Zhou, X., Wen, H. and Zou, Y. {DoReFa-Net: Training Low Bitwidth Convolutional Neural Networks with Low Bitwidth Gradients}. arXiv e-prints. 1606-6160.</a:t>
            </a:r>
          </a:p>
          <a:p>
            <a:pPr algn="just"/>
            <a:r>
              <a:rPr lang="de-DE" altLang="zh-CN" sz="1400" dirty="0">
                <a:cs typeface="Arial" panose="020B0604020202020204" pitchFamily="34" charset="0"/>
              </a:rPr>
              <a:t>[2] Choi, J., Wang, Z., Venkataramani, S., I-Jen Chuang, P., Srinivasan, V. and Gopalakrishnan, K.PACT: Parameterized Clipping Activation for Quantized </a:t>
            </a:r>
            <a:r>
              <a:rPr lang="de-DE" altLang="zh-CN" sz="1400" dirty="0" err="1">
                <a:cs typeface="Arial" panose="020B0604020202020204" pitchFamily="34" charset="0"/>
              </a:rPr>
              <a:t>Neural</a:t>
            </a:r>
            <a:r>
              <a:rPr lang="de-DE" altLang="zh-CN" sz="1400" dirty="0">
                <a:cs typeface="Arial" panose="020B0604020202020204" pitchFamily="34" charset="0"/>
              </a:rPr>
              <a:t> Networks.</a:t>
            </a:r>
          </a:p>
          <a:p>
            <a:pPr algn="just"/>
            <a:r>
              <a:rPr lang="de-DE" altLang="zh-CN" sz="1400" dirty="0">
                <a:cs typeface="Arial" panose="020B0604020202020204" pitchFamily="34" charset="0"/>
              </a:rPr>
              <a:t>[3] </a:t>
            </a:r>
            <a:r>
              <a:rPr lang="de-DE" altLang="zh-CN" sz="1400" dirty="0"/>
              <a:t>Guo, K., Han, S., Yao, S., Wang, Y., Xie, Y. </a:t>
            </a:r>
            <a:r>
              <a:rPr lang="de-DE" altLang="zh-CN" sz="1400" dirty="0" err="1"/>
              <a:t>and</a:t>
            </a:r>
            <a:r>
              <a:rPr lang="de-DE" altLang="zh-CN" sz="1400" dirty="0"/>
              <a:t> Yang, H. Software-Hardware </a:t>
            </a:r>
            <a:r>
              <a:rPr lang="de-DE" altLang="zh-CN" sz="1400" dirty="0" err="1"/>
              <a:t>Codesign</a:t>
            </a:r>
            <a:r>
              <a:rPr lang="de-DE" altLang="zh-CN" sz="1400" dirty="0"/>
              <a:t> </a:t>
            </a:r>
            <a:r>
              <a:rPr lang="de-DE" altLang="zh-CN" sz="1400" dirty="0" err="1"/>
              <a:t>for</a:t>
            </a:r>
            <a:r>
              <a:rPr lang="de-DE" altLang="zh-CN" sz="1400" dirty="0"/>
              <a:t> </a:t>
            </a:r>
            <a:r>
              <a:rPr lang="de-DE" altLang="zh-CN" sz="1400" dirty="0" err="1"/>
              <a:t>Efficient</a:t>
            </a:r>
            <a:r>
              <a:rPr lang="de-DE" altLang="zh-CN" sz="1400" dirty="0"/>
              <a:t> </a:t>
            </a:r>
            <a:r>
              <a:rPr lang="de-DE" altLang="zh-CN" sz="1400" dirty="0" err="1"/>
              <a:t>Neural</a:t>
            </a:r>
            <a:r>
              <a:rPr lang="de-DE" altLang="zh-CN" sz="1400" dirty="0"/>
              <a:t> Network </a:t>
            </a:r>
            <a:r>
              <a:rPr lang="de-DE" altLang="zh-CN" sz="1400" dirty="0" err="1"/>
              <a:t>Acceleration</a:t>
            </a:r>
            <a:r>
              <a:rPr lang="de-DE" altLang="zh-CN" sz="1400" dirty="0"/>
              <a:t>. IEEE Micro</a:t>
            </a:r>
            <a:endParaRPr lang="zh-CN" altLang="en-US" sz="1400" dirty="0"/>
          </a:p>
        </p:txBody>
      </p:sp>
      <p:sp>
        <p:nvSpPr>
          <p:cNvPr id="5" name="Slide Number Placeholder 4">
            <a:extLst>
              <a:ext uri="{FF2B5EF4-FFF2-40B4-BE49-F238E27FC236}">
                <a16:creationId xmlns:a16="http://schemas.microsoft.com/office/drawing/2014/main" id="{F5ABF7B8-E4BE-D748-8645-F45EF5F3B232}"/>
              </a:ext>
            </a:extLst>
          </p:cNvPr>
          <p:cNvSpPr>
            <a:spLocks noGrp="1"/>
          </p:cNvSpPr>
          <p:nvPr>
            <p:ph type="sldNum" sz="quarter" idx="12"/>
          </p:nvPr>
        </p:nvSpPr>
        <p:spPr/>
        <p:txBody>
          <a:bodyPr/>
          <a:lstStyle/>
          <a:p>
            <a:fld id="{28712F75-E67D-3F4E-9BFB-3CCB81420A82}" type="slidenum">
              <a:rPr lang="en-US" smtClean="0"/>
              <a:t>29</a:t>
            </a:fld>
            <a:endParaRPr lang="en-US"/>
          </a:p>
        </p:txBody>
      </p:sp>
      <p:graphicFrame>
        <p:nvGraphicFramePr>
          <p:cNvPr id="7" name="表格 4">
            <a:extLst>
              <a:ext uri="{FF2B5EF4-FFF2-40B4-BE49-F238E27FC236}">
                <a16:creationId xmlns:a16="http://schemas.microsoft.com/office/drawing/2014/main" id="{6013081A-D958-5243-B888-177058615878}"/>
              </a:ext>
            </a:extLst>
          </p:cNvPr>
          <p:cNvGraphicFramePr>
            <a:graphicFrameLocks noGrp="1"/>
          </p:cNvGraphicFramePr>
          <p:nvPr>
            <p:extLst>
              <p:ext uri="{D42A27DB-BD31-4B8C-83A1-F6EECF244321}">
                <p14:modId xmlns:p14="http://schemas.microsoft.com/office/powerpoint/2010/main" val="2216916204"/>
              </p:ext>
            </p:extLst>
          </p:nvPr>
        </p:nvGraphicFramePr>
        <p:xfrm>
          <a:off x="1981280" y="4376364"/>
          <a:ext cx="7222889" cy="1312085"/>
        </p:xfrm>
        <a:graphic>
          <a:graphicData uri="http://schemas.openxmlformats.org/drawingml/2006/table">
            <a:tbl>
              <a:tblPr>
                <a:tableStyleId>{5940675A-B579-460E-94D1-54222C63F5DA}</a:tableStyleId>
              </a:tblPr>
              <a:tblGrid>
                <a:gridCol w="895055">
                  <a:extLst>
                    <a:ext uri="{9D8B030D-6E8A-4147-A177-3AD203B41FA5}">
                      <a16:colId xmlns:a16="http://schemas.microsoft.com/office/drawing/2014/main" val="3690875153"/>
                    </a:ext>
                  </a:extLst>
                </a:gridCol>
                <a:gridCol w="1935817">
                  <a:extLst>
                    <a:ext uri="{9D8B030D-6E8A-4147-A177-3AD203B41FA5}">
                      <a16:colId xmlns:a16="http://schemas.microsoft.com/office/drawing/2014/main" val="1840036985"/>
                    </a:ext>
                  </a:extLst>
                </a:gridCol>
                <a:gridCol w="1602773">
                  <a:extLst>
                    <a:ext uri="{9D8B030D-6E8A-4147-A177-3AD203B41FA5}">
                      <a16:colId xmlns:a16="http://schemas.microsoft.com/office/drawing/2014/main" val="660360615"/>
                    </a:ext>
                  </a:extLst>
                </a:gridCol>
                <a:gridCol w="1394622">
                  <a:extLst>
                    <a:ext uri="{9D8B030D-6E8A-4147-A177-3AD203B41FA5}">
                      <a16:colId xmlns:a16="http://schemas.microsoft.com/office/drawing/2014/main" val="1851930039"/>
                    </a:ext>
                  </a:extLst>
                </a:gridCol>
                <a:gridCol w="1394622">
                  <a:extLst>
                    <a:ext uri="{9D8B030D-6E8A-4147-A177-3AD203B41FA5}">
                      <a16:colId xmlns:a16="http://schemas.microsoft.com/office/drawing/2014/main" val="20004"/>
                    </a:ext>
                  </a:extLst>
                </a:gridCol>
              </a:tblGrid>
              <a:tr h="547373">
                <a:tc>
                  <a:txBody>
                    <a:bodyPr/>
                    <a:lstStyle/>
                    <a:p>
                      <a:pPr algn="ctr" fontAlgn="ctr"/>
                      <a:r>
                        <a:rPr lang="zh-CN" altLang="en-US" sz="2400" b="0" u="none" strike="noStrike" dirty="0">
                          <a:effectLst/>
                          <a:latin typeface="+mn-lt"/>
                          <a:cs typeface="Times New Roman" panose="02020603050405020304" pitchFamily="18" charset="0"/>
                        </a:rPr>
                        <a:t>　</a:t>
                      </a:r>
                      <a:endParaRPr lang="zh-CN" altLang="en-US"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1" u="none" strike="noStrike" dirty="0">
                          <a:effectLst/>
                          <a:latin typeface="+mn-lt"/>
                          <a:cs typeface="Times New Roman" panose="02020603050405020304" pitchFamily="18" charset="0"/>
                        </a:rPr>
                        <a:t>Network</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1" u="none" strike="noStrike" dirty="0" err="1">
                          <a:effectLst/>
                          <a:latin typeface="+mn-lt"/>
                          <a:cs typeface="Times New Roman" panose="02020603050405020304" pitchFamily="18" charset="0"/>
                        </a:rPr>
                        <a:t>Pruning</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1" u="none" strike="noStrike" dirty="0">
                          <a:effectLst/>
                          <a:latin typeface="+mn-lt"/>
                          <a:cs typeface="Times New Roman" panose="02020603050405020304" pitchFamily="18" charset="0"/>
                        </a:rPr>
                        <a:t>Precision</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1" u="none" strike="noStrike" dirty="0">
                          <a:effectLst/>
                          <a:latin typeface="+mn-lt"/>
                          <a:cs typeface="Times New Roman" panose="02020603050405020304" pitchFamily="18" charset="0"/>
                        </a:rPr>
                        <a:t>Top-1 Acc</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extLst>
                  <a:ext uri="{0D108BD9-81ED-4DB2-BD59-A6C34878D82A}">
                    <a16:rowId xmlns:a16="http://schemas.microsoft.com/office/drawing/2014/main" val="3366147367"/>
                  </a:ext>
                </a:extLst>
              </a:tr>
              <a:tr h="316727">
                <a:tc>
                  <a:txBody>
                    <a:bodyPr/>
                    <a:lstStyle/>
                    <a:p>
                      <a:pPr algn="ctr" fontAlgn="ctr"/>
                      <a:r>
                        <a:rPr lang="en-US" altLang="zh-CN" sz="2400" b="0" u="none" strike="noStrike" dirty="0">
                          <a:effectLst/>
                          <a:latin typeface="+mn-lt"/>
                          <a:cs typeface="Times New Roman" panose="02020603050405020304" pitchFamily="18" charset="0"/>
                        </a:rPr>
                        <a:t>[3]</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0" u="none" strike="noStrike" dirty="0">
                          <a:effectLst/>
                          <a:latin typeface="+mn-lt"/>
                          <a:cs typeface="Times New Roman" panose="02020603050405020304" pitchFamily="18" charset="0"/>
                        </a:rPr>
                        <a:t>VGG16</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en-US" altLang="zh-CN" sz="2400" b="0" u="none" strike="noStrike" dirty="0">
                          <a:effectLst/>
                          <a:latin typeface="+mn-lt"/>
                          <a:cs typeface="Times New Roman" panose="02020603050405020304" pitchFamily="18" charset="0"/>
                        </a:rPr>
                        <a:t>Yes</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0" u="none" strike="noStrike" dirty="0">
                          <a:effectLst/>
                          <a:latin typeface="+mn-lt"/>
                          <a:cs typeface="Times New Roman" panose="02020603050405020304" pitchFamily="18" charset="0"/>
                        </a:rPr>
                        <a:t>8-8b</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en-US" altLang="zh-CN" sz="2400" b="0" u="none" strike="noStrike" dirty="0">
                          <a:effectLst/>
                          <a:latin typeface="+mn-lt"/>
                          <a:cs typeface="Times New Roman" panose="02020603050405020304" pitchFamily="18" charset="0"/>
                        </a:rPr>
                        <a:t>67.72%</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extLst>
                  <a:ext uri="{0D108BD9-81ED-4DB2-BD59-A6C34878D82A}">
                    <a16:rowId xmlns:a16="http://schemas.microsoft.com/office/drawing/2014/main" val="1688811886"/>
                  </a:ext>
                </a:extLst>
              </a:tr>
              <a:tr h="316727">
                <a:tc>
                  <a:txBody>
                    <a:bodyPr/>
                    <a:lstStyle/>
                    <a:p>
                      <a:pPr algn="ctr" fontAlgn="ctr"/>
                      <a:r>
                        <a:rPr lang="de-DE" sz="2400" b="0" u="none" strike="noStrike" dirty="0" err="1">
                          <a:effectLst/>
                          <a:latin typeface="+mn-lt"/>
                          <a:cs typeface="Times New Roman" panose="02020603050405020304" pitchFamily="18" charset="0"/>
                        </a:rPr>
                        <a:t>Ours</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0" u="none" strike="noStrike" dirty="0" err="1">
                          <a:effectLst/>
                          <a:latin typeface="+mn-lt"/>
                          <a:cs typeface="Times New Roman" panose="02020603050405020304" pitchFamily="18" charset="0"/>
                        </a:rPr>
                        <a:t>DiracDeltaNet</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en-US" altLang="zh-CN" sz="2400" b="0" u="none" strike="noStrike" dirty="0">
                          <a:effectLst/>
                          <a:latin typeface="+mn-lt"/>
                          <a:cs typeface="Times New Roman" panose="02020603050405020304" pitchFamily="18" charset="0"/>
                        </a:rPr>
                        <a:t>No</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0" u="none" strike="noStrike" dirty="0">
                          <a:effectLst/>
                          <a:latin typeface="+mn-lt"/>
                          <a:cs typeface="Times New Roman" panose="02020603050405020304" pitchFamily="18" charset="0"/>
                        </a:rPr>
                        <a:t>4-4b</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en-US" altLang="zh-CN" sz="2400" b="0" u="none" strike="noStrike" dirty="0">
                          <a:effectLst/>
                          <a:latin typeface="+mn-lt"/>
                          <a:cs typeface="Times New Roman" panose="02020603050405020304" pitchFamily="18" charset="0"/>
                        </a:rPr>
                        <a:t>67.52%</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extLst>
                  <a:ext uri="{0D108BD9-81ED-4DB2-BD59-A6C34878D82A}">
                    <a16:rowId xmlns:a16="http://schemas.microsoft.com/office/drawing/2014/main" val="4027576871"/>
                  </a:ext>
                </a:extLst>
              </a:tr>
            </a:tbl>
          </a:graphicData>
        </a:graphic>
      </p:graphicFrame>
    </p:spTree>
    <p:extLst>
      <p:ext uri="{BB962C8B-B14F-4D97-AF65-F5344CB8AC3E}">
        <p14:creationId xmlns:p14="http://schemas.microsoft.com/office/powerpoint/2010/main" val="2821363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solidFill>
                  <a:srgbClr val="D8A038"/>
                </a:solidFill>
              </a:rPr>
              <a:t>Embedded Computer Vision</a:t>
            </a:r>
          </a:p>
        </p:txBody>
      </p:sp>
      <p:sp>
        <p:nvSpPr>
          <p:cNvPr id="6" name="Slide Number Placeholder 5">
            <a:extLst>
              <a:ext uri="{FF2B5EF4-FFF2-40B4-BE49-F238E27FC236}">
                <a16:creationId xmlns:a16="http://schemas.microsoft.com/office/drawing/2014/main" id="{0E762D29-3B58-9A43-8A14-EF593A686964}"/>
              </a:ext>
            </a:extLst>
          </p:cNvPr>
          <p:cNvSpPr>
            <a:spLocks noGrp="1"/>
          </p:cNvSpPr>
          <p:nvPr>
            <p:ph type="sldNum" sz="quarter" idx="12"/>
          </p:nvPr>
        </p:nvSpPr>
        <p:spPr/>
        <p:txBody>
          <a:bodyPr/>
          <a:lstStyle/>
          <a:p>
            <a:fld id="{28712F75-E67D-3F4E-9BFB-3CCB81420A82}" type="slidenum">
              <a:rPr lang="en-US" smtClean="0"/>
              <a:t>3</a:t>
            </a:fld>
            <a:endParaRPr lang="en-US"/>
          </a:p>
        </p:txBody>
      </p:sp>
      <p:pic>
        <p:nvPicPr>
          <p:cNvPr id="5" name="Content Placeholder 4"/>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b="16195"/>
          <a:stretch/>
        </p:blipFill>
        <p:spPr>
          <a:xfrm>
            <a:off x="4155832" y="3057651"/>
            <a:ext cx="6343202" cy="1172574"/>
          </a:xfrm>
          <a:prstGeom prst="rect">
            <a:avLst/>
          </a:prstGeom>
        </p:spPr>
      </p:pic>
      <p:sp>
        <p:nvSpPr>
          <p:cNvPr id="3" name="TextBox 2">
            <a:extLst>
              <a:ext uri="{FF2B5EF4-FFF2-40B4-BE49-F238E27FC236}">
                <a16:creationId xmlns:a16="http://schemas.microsoft.com/office/drawing/2014/main" id="{AD1B2C64-16FA-489F-813A-1B62C525B770}"/>
              </a:ext>
            </a:extLst>
          </p:cNvPr>
          <p:cNvSpPr txBox="1"/>
          <p:nvPr/>
        </p:nvSpPr>
        <p:spPr>
          <a:xfrm>
            <a:off x="4316198" y="4245589"/>
            <a:ext cx="1890273" cy="646331"/>
          </a:xfrm>
          <a:prstGeom prst="rect">
            <a:avLst/>
          </a:prstGeom>
          <a:noFill/>
        </p:spPr>
        <p:txBody>
          <a:bodyPr wrap="square" rtlCol="0">
            <a:spAutoFit/>
          </a:bodyPr>
          <a:lstStyle/>
          <a:p>
            <a:pPr algn="ctr"/>
            <a:r>
              <a:rPr lang="en-US" dirty="0"/>
              <a:t>Image Classification</a:t>
            </a:r>
          </a:p>
        </p:txBody>
      </p:sp>
      <p:sp>
        <p:nvSpPr>
          <p:cNvPr id="13" name="TextBox 12">
            <a:extLst>
              <a:ext uri="{FF2B5EF4-FFF2-40B4-BE49-F238E27FC236}">
                <a16:creationId xmlns:a16="http://schemas.microsoft.com/office/drawing/2014/main" id="{A338E354-5D63-4C43-A2C2-2EF809C3BB70}"/>
              </a:ext>
            </a:extLst>
          </p:cNvPr>
          <p:cNvSpPr txBox="1"/>
          <p:nvPr/>
        </p:nvSpPr>
        <p:spPr>
          <a:xfrm>
            <a:off x="6396754" y="4250236"/>
            <a:ext cx="1890273" cy="369332"/>
          </a:xfrm>
          <a:prstGeom prst="rect">
            <a:avLst/>
          </a:prstGeom>
          <a:noFill/>
        </p:spPr>
        <p:txBody>
          <a:bodyPr wrap="square" rtlCol="0">
            <a:spAutoFit/>
          </a:bodyPr>
          <a:lstStyle/>
          <a:p>
            <a:pPr algn="ctr"/>
            <a:r>
              <a:rPr lang="en-US" dirty="0"/>
              <a:t>Object Detection</a:t>
            </a:r>
          </a:p>
        </p:txBody>
      </p:sp>
      <p:sp>
        <p:nvSpPr>
          <p:cNvPr id="14" name="TextBox 13">
            <a:extLst>
              <a:ext uri="{FF2B5EF4-FFF2-40B4-BE49-F238E27FC236}">
                <a16:creationId xmlns:a16="http://schemas.microsoft.com/office/drawing/2014/main" id="{E7103E78-E0F6-434A-A295-3A5AB838B079}"/>
              </a:ext>
            </a:extLst>
          </p:cNvPr>
          <p:cNvSpPr txBox="1"/>
          <p:nvPr/>
        </p:nvSpPr>
        <p:spPr>
          <a:xfrm>
            <a:off x="8315221" y="4230225"/>
            <a:ext cx="2251883" cy="646331"/>
          </a:xfrm>
          <a:prstGeom prst="rect">
            <a:avLst/>
          </a:prstGeom>
          <a:noFill/>
        </p:spPr>
        <p:txBody>
          <a:bodyPr wrap="square" rtlCol="0">
            <a:spAutoFit/>
          </a:bodyPr>
          <a:lstStyle/>
          <a:p>
            <a:pPr algn="ctr"/>
            <a:r>
              <a:rPr lang="en-US" dirty="0"/>
              <a:t>Semantic Segmentation</a:t>
            </a:r>
          </a:p>
        </p:txBody>
      </p:sp>
      <p:sp>
        <p:nvSpPr>
          <p:cNvPr id="1248" name="文本框 1247"/>
          <p:cNvSpPr txBox="1"/>
          <p:nvPr/>
        </p:nvSpPr>
        <p:spPr>
          <a:xfrm>
            <a:off x="1049740" y="4915257"/>
            <a:ext cx="2279791" cy="1077218"/>
          </a:xfrm>
          <a:prstGeom prst="rect">
            <a:avLst/>
          </a:prstGeom>
          <a:noFill/>
        </p:spPr>
        <p:txBody>
          <a:bodyPr wrap="none" rtlCol="0">
            <a:spAutoFit/>
          </a:bodyPr>
          <a:lstStyle/>
          <a:p>
            <a:r>
              <a:rPr lang="en-US" altLang="zh-CN" sz="3200" dirty="0">
                <a:latin typeface="Arial" panose="020B0604020202020204" pitchFamily="34" charset="0"/>
                <a:cs typeface="Arial" panose="020B0604020202020204" pitchFamily="34" charset="0"/>
              </a:rPr>
              <a:t>Embedded </a:t>
            </a:r>
          </a:p>
          <a:p>
            <a:r>
              <a:rPr lang="en-US" altLang="zh-CN" sz="3200" dirty="0">
                <a:latin typeface="Arial" panose="020B0604020202020204" pitchFamily="34" charset="0"/>
                <a:cs typeface="Arial" panose="020B0604020202020204" pitchFamily="34" charset="0"/>
              </a:rPr>
              <a:t>Platforms</a:t>
            </a:r>
            <a:endParaRPr lang="zh-CN" altLang="en-US" sz="3200" dirty="0">
              <a:latin typeface="Arial" panose="020B0604020202020204" pitchFamily="34" charset="0"/>
              <a:cs typeface="Arial" panose="020B0604020202020204" pitchFamily="34" charset="0"/>
            </a:endParaRPr>
          </a:p>
        </p:txBody>
      </p:sp>
      <p:sp>
        <p:nvSpPr>
          <p:cNvPr id="23" name="文本框 288">
            <a:extLst>
              <a:ext uri="{FF2B5EF4-FFF2-40B4-BE49-F238E27FC236}">
                <a16:creationId xmlns:a16="http://schemas.microsoft.com/office/drawing/2014/main" id="{E6CA3FA0-458D-1244-9BD5-F66F4D086C71}"/>
              </a:ext>
            </a:extLst>
          </p:cNvPr>
          <p:cNvSpPr txBox="1"/>
          <p:nvPr/>
        </p:nvSpPr>
        <p:spPr>
          <a:xfrm>
            <a:off x="504718" y="3217394"/>
            <a:ext cx="3648178" cy="584775"/>
          </a:xfrm>
          <a:prstGeom prst="rect">
            <a:avLst/>
          </a:prstGeom>
          <a:noFill/>
        </p:spPr>
        <p:txBody>
          <a:bodyPr wrap="none" rtlCol="0">
            <a:spAutoFit/>
          </a:bodyPr>
          <a:lstStyle/>
          <a:p>
            <a:r>
              <a:rPr lang="en-US" altLang="zh-CN" sz="3200" dirty="0">
                <a:latin typeface="Arial" panose="020B0604020202020204" pitchFamily="34" charset="0"/>
                <a:cs typeface="Arial" panose="020B0604020202020204" pitchFamily="34" charset="0"/>
              </a:rPr>
              <a:t>CV Kernels/Tasks  </a:t>
            </a:r>
            <a:endParaRPr lang="zh-CN" altLang="en-US" sz="3200" dirty="0">
              <a:latin typeface="Arial" panose="020B0604020202020204" pitchFamily="34" charset="0"/>
              <a:cs typeface="Arial" panose="020B0604020202020204" pitchFamily="34" charset="0"/>
            </a:endParaRPr>
          </a:p>
        </p:txBody>
      </p:sp>
      <p:grpSp>
        <p:nvGrpSpPr>
          <p:cNvPr id="7" name="组合 6"/>
          <p:cNvGrpSpPr/>
          <p:nvPr/>
        </p:nvGrpSpPr>
        <p:grpSpPr>
          <a:xfrm>
            <a:off x="4010486" y="4956821"/>
            <a:ext cx="6765090" cy="1583370"/>
            <a:chOff x="3355925" y="4732095"/>
            <a:chExt cx="8478660" cy="1929619"/>
          </a:xfrm>
        </p:grpSpPr>
        <p:pic>
          <p:nvPicPr>
            <p:cNvPr id="15" name="图片 14"/>
            <p:cNvPicPr>
              <a:picLocks noChangeAspect="1"/>
            </p:cNvPicPr>
            <p:nvPr/>
          </p:nvPicPr>
          <p:blipFill rotWithShape="1">
            <a:blip r:embed="rId4">
              <a:extLst>
                <a:ext uri="{28A0092B-C50C-407E-A947-70E740481C1C}">
                  <a14:useLocalDpi xmlns:a14="http://schemas.microsoft.com/office/drawing/2010/main" val="0"/>
                </a:ext>
              </a:extLst>
            </a:blip>
            <a:srcRect l="8557" r="5647"/>
            <a:stretch/>
          </p:blipFill>
          <p:spPr>
            <a:xfrm>
              <a:off x="3355925" y="4739596"/>
              <a:ext cx="1843790" cy="1428055"/>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0954" y="4734854"/>
              <a:ext cx="1799213" cy="1428055"/>
            </a:xfrm>
            <a:prstGeom prst="rect">
              <a:avLst/>
            </a:prstGeom>
          </p:spPr>
        </p:pic>
        <p:pic>
          <p:nvPicPr>
            <p:cNvPr id="25" name="图片 24"/>
            <p:cNvPicPr>
              <a:picLocks noChangeAspect="1"/>
            </p:cNvPicPr>
            <p:nvPr/>
          </p:nvPicPr>
          <p:blipFill rotWithShape="1">
            <a:blip r:embed="rId6">
              <a:extLst>
                <a:ext uri="{28A0092B-C50C-407E-A947-70E740481C1C}">
                  <a14:useLocalDpi xmlns:a14="http://schemas.microsoft.com/office/drawing/2010/main" val="0"/>
                </a:ext>
              </a:extLst>
            </a:blip>
            <a:srcRect b="17433"/>
            <a:stretch/>
          </p:blipFill>
          <p:spPr>
            <a:xfrm>
              <a:off x="7621406" y="4732095"/>
              <a:ext cx="2028169" cy="1430814"/>
            </a:xfrm>
            <a:prstGeom prst="rect">
              <a:avLst/>
            </a:prstGeom>
          </p:spPr>
        </p:pic>
        <p:pic>
          <p:nvPicPr>
            <p:cNvPr id="26" name="图片 25"/>
            <p:cNvPicPr>
              <a:picLocks noChangeAspect="1"/>
            </p:cNvPicPr>
            <p:nvPr/>
          </p:nvPicPr>
          <p:blipFill rotWithShape="1">
            <a:blip r:embed="rId7">
              <a:extLst>
                <a:ext uri="{28A0092B-C50C-407E-A947-70E740481C1C}">
                  <a14:useLocalDpi xmlns:a14="http://schemas.microsoft.com/office/drawing/2010/main" val="0"/>
                </a:ext>
              </a:extLst>
            </a:blip>
            <a:srcRect l="10541" r="7236"/>
            <a:stretch/>
          </p:blipFill>
          <p:spPr>
            <a:xfrm>
              <a:off x="9960814" y="4740082"/>
              <a:ext cx="1873771" cy="1427569"/>
            </a:xfrm>
            <a:prstGeom prst="rect">
              <a:avLst/>
            </a:prstGeom>
          </p:spPr>
        </p:pic>
        <p:sp>
          <p:nvSpPr>
            <p:cNvPr id="30" name="TextBox 2">
              <a:extLst>
                <a:ext uri="{FF2B5EF4-FFF2-40B4-BE49-F238E27FC236}">
                  <a16:creationId xmlns:a16="http://schemas.microsoft.com/office/drawing/2014/main" id="{AD1B2C64-16FA-489F-813A-1B62C525B770}"/>
                </a:ext>
              </a:extLst>
            </p:cNvPr>
            <p:cNvSpPr txBox="1"/>
            <p:nvPr/>
          </p:nvSpPr>
          <p:spPr>
            <a:xfrm>
              <a:off x="3779561" y="6261604"/>
              <a:ext cx="976232" cy="400110"/>
            </a:xfrm>
            <a:prstGeom prst="rect">
              <a:avLst/>
            </a:prstGeom>
            <a:noFill/>
          </p:spPr>
          <p:txBody>
            <a:bodyPr wrap="square" rtlCol="0">
              <a:spAutoFit/>
            </a:bodyPr>
            <a:lstStyle/>
            <a:p>
              <a:pPr algn="ctr"/>
              <a:r>
                <a:rPr lang="en-US" sz="2000" dirty="0"/>
                <a:t>CPU</a:t>
              </a:r>
            </a:p>
          </p:txBody>
        </p:sp>
        <p:sp>
          <p:nvSpPr>
            <p:cNvPr id="31" name="TextBox 2">
              <a:extLst>
                <a:ext uri="{FF2B5EF4-FFF2-40B4-BE49-F238E27FC236}">
                  <a16:creationId xmlns:a16="http://schemas.microsoft.com/office/drawing/2014/main" id="{AD1B2C64-16FA-489F-813A-1B62C525B770}"/>
                </a:ext>
              </a:extLst>
            </p:cNvPr>
            <p:cNvSpPr txBox="1"/>
            <p:nvPr/>
          </p:nvSpPr>
          <p:spPr>
            <a:xfrm>
              <a:off x="5792636" y="6261604"/>
              <a:ext cx="976232" cy="400110"/>
            </a:xfrm>
            <a:prstGeom prst="rect">
              <a:avLst/>
            </a:prstGeom>
            <a:noFill/>
          </p:spPr>
          <p:txBody>
            <a:bodyPr wrap="square" rtlCol="0">
              <a:spAutoFit/>
            </a:bodyPr>
            <a:lstStyle/>
            <a:p>
              <a:pPr algn="ctr"/>
              <a:r>
                <a:rPr lang="en-US" sz="2000" dirty="0"/>
                <a:t>GPU</a:t>
              </a:r>
            </a:p>
          </p:txBody>
        </p:sp>
        <p:sp>
          <p:nvSpPr>
            <p:cNvPr id="32" name="TextBox 2">
              <a:extLst>
                <a:ext uri="{FF2B5EF4-FFF2-40B4-BE49-F238E27FC236}">
                  <a16:creationId xmlns:a16="http://schemas.microsoft.com/office/drawing/2014/main" id="{AD1B2C64-16FA-489F-813A-1B62C525B770}"/>
                </a:ext>
              </a:extLst>
            </p:cNvPr>
            <p:cNvSpPr txBox="1"/>
            <p:nvPr/>
          </p:nvSpPr>
          <p:spPr>
            <a:xfrm>
              <a:off x="8152345" y="6261604"/>
              <a:ext cx="976232" cy="400110"/>
            </a:xfrm>
            <a:prstGeom prst="rect">
              <a:avLst/>
            </a:prstGeom>
            <a:noFill/>
          </p:spPr>
          <p:txBody>
            <a:bodyPr wrap="square" rtlCol="0">
              <a:spAutoFit/>
            </a:bodyPr>
            <a:lstStyle/>
            <a:p>
              <a:pPr algn="ctr"/>
              <a:r>
                <a:rPr lang="en-US" sz="2000" dirty="0"/>
                <a:t>FPGA</a:t>
              </a:r>
            </a:p>
          </p:txBody>
        </p:sp>
        <p:sp>
          <p:nvSpPr>
            <p:cNvPr id="33" name="TextBox 2">
              <a:extLst>
                <a:ext uri="{FF2B5EF4-FFF2-40B4-BE49-F238E27FC236}">
                  <a16:creationId xmlns:a16="http://schemas.microsoft.com/office/drawing/2014/main" id="{AD1B2C64-16FA-489F-813A-1B62C525B770}"/>
                </a:ext>
              </a:extLst>
            </p:cNvPr>
            <p:cNvSpPr txBox="1"/>
            <p:nvPr/>
          </p:nvSpPr>
          <p:spPr>
            <a:xfrm>
              <a:off x="10409583" y="6261604"/>
              <a:ext cx="976232" cy="400110"/>
            </a:xfrm>
            <a:prstGeom prst="rect">
              <a:avLst/>
            </a:prstGeom>
            <a:noFill/>
          </p:spPr>
          <p:txBody>
            <a:bodyPr wrap="square" rtlCol="0">
              <a:spAutoFit/>
            </a:bodyPr>
            <a:lstStyle/>
            <a:p>
              <a:pPr algn="ctr"/>
              <a:r>
                <a:rPr lang="en-US" sz="2000" dirty="0"/>
                <a:t>ASIC</a:t>
              </a:r>
            </a:p>
          </p:txBody>
        </p:sp>
      </p:grpSp>
      <p:sp>
        <p:nvSpPr>
          <p:cNvPr id="34" name="上下箭头 1248">
            <a:extLst>
              <a:ext uri="{FF2B5EF4-FFF2-40B4-BE49-F238E27FC236}">
                <a16:creationId xmlns:a16="http://schemas.microsoft.com/office/drawing/2014/main" id="{A7C3A67B-CC52-4242-998F-50A39B4007B7}"/>
              </a:ext>
            </a:extLst>
          </p:cNvPr>
          <p:cNvSpPr/>
          <p:nvPr/>
        </p:nvSpPr>
        <p:spPr>
          <a:xfrm>
            <a:off x="1855529" y="2240894"/>
            <a:ext cx="467833" cy="92083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288">
            <a:extLst>
              <a:ext uri="{FF2B5EF4-FFF2-40B4-BE49-F238E27FC236}">
                <a16:creationId xmlns:a16="http://schemas.microsoft.com/office/drawing/2014/main" id="{E6CA3FA0-458D-1244-9BD5-F66F4D086C71}"/>
              </a:ext>
            </a:extLst>
          </p:cNvPr>
          <p:cNvSpPr txBox="1"/>
          <p:nvPr/>
        </p:nvSpPr>
        <p:spPr>
          <a:xfrm>
            <a:off x="992031" y="1523095"/>
            <a:ext cx="2395207" cy="584775"/>
          </a:xfrm>
          <a:prstGeom prst="rect">
            <a:avLst/>
          </a:prstGeom>
          <a:noFill/>
        </p:spPr>
        <p:txBody>
          <a:bodyPr wrap="none" rtlCol="0">
            <a:spAutoFit/>
          </a:bodyPr>
          <a:lstStyle/>
          <a:p>
            <a:r>
              <a:rPr lang="en-US" altLang="zh-CN" sz="3200" dirty="0">
                <a:latin typeface="Arial" panose="020B0604020202020204" pitchFamily="34" charset="0"/>
                <a:cs typeface="Arial" panose="020B0604020202020204" pitchFamily="34" charset="0"/>
              </a:rPr>
              <a:t>Applications</a:t>
            </a:r>
            <a:endParaRPr lang="zh-CN" altLang="en-US" sz="3200" dirty="0">
              <a:latin typeface="Arial" panose="020B0604020202020204" pitchFamily="34" charset="0"/>
              <a:cs typeface="Arial" panose="020B0604020202020204" pitchFamily="34" charset="0"/>
            </a:endParaRPr>
          </a:p>
        </p:txBody>
      </p:sp>
      <p:sp>
        <p:nvSpPr>
          <p:cNvPr id="36" name="上下箭头 1248">
            <a:extLst>
              <a:ext uri="{FF2B5EF4-FFF2-40B4-BE49-F238E27FC236}">
                <a16:creationId xmlns:a16="http://schemas.microsoft.com/office/drawing/2014/main" id="{A7C3A67B-CC52-4242-998F-50A39B4007B7}"/>
              </a:ext>
            </a:extLst>
          </p:cNvPr>
          <p:cNvSpPr/>
          <p:nvPr/>
        </p:nvSpPr>
        <p:spPr>
          <a:xfrm>
            <a:off x="1855529" y="3857835"/>
            <a:ext cx="467833" cy="92083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3670982" y="1298012"/>
            <a:ext cx="6947812" cy="1759790"/>
            <a:chOff x="1357235" y="1674736"/>
            <a:chExt cx="10607640" cy="2686778"/>
          </a:xfrm>
        </p:grpSpPr>
        <p:pic>
          <p:nvPicPr>
            <p:cNvPr id="27" name="Picture 8">
              <a:extLst>
                <a:ext uri="{FF2B5EF4-FFF2-40B4-BE49-F238E27FC236}">
                  <a16:creationId xmlns:a16="http://schemas.microsoft.com/office/drawing/2014/main" id="{DAF8B65A-68E0-472A-8373-7333FE36F4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53253" y="1776335"/>
              <a:ext cx="2178977" cy="1455954"/>
            </a:xfrm>
            <a:prstGeom prst="rect">
              <a:avLst/>
            </a:prstGeom>
          </p:spPr>
        </p:pic>
        <p:pic>
          <p:nvPicPr>
            <p:cNvPr id="28"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90619" y="1874129"/>
              <a:ext cx="1821278" cy="1216686"/>
            </a:xfrm>
            <a:prstGeom prst="rect">
              <a:avLst/>
            </a:prstGeom>
          </p:spPr>
        </p:pic>
        <p:pic>
          <p:nvPicPr>
            <p:cNvPr id="29"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41960" y="1674736"/>
              <a:ext cx="1707303" cy="1615471"/>
            </a:xfrm>
            <a:prstGeom prst="rect">
              <a:avLst/>
            </a:prstGeom>
          </p:spPr>
        </p:pic>
        <p:pic>
          <p:nvPicPr>
            <p:cNvPr id="37" name="Pictur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8673586" y="1960846"/>
              <a:ext cx="1051974" cy="1055541"/>
            </a:xfrm>
            <a:prstGeom prst="rect">
              <a:avLst/>
            </a:prstGeom>
          </p:spPr>
        </p:pic>
        <p:pic>
          <p:nvPicPr>
            <p:cNvPr id="38" name="Picture 15">
              <a:extLst>
                <a:ext uri="{FF2B5EF4-FFF2-40B4-BE49-F238E27FC236}">
                  <a16:creationId xmlns:a16="http://schemas.microsoft.com/office/drawing/2014/main" id="{67143054-9EE9-4162-ACB8-5000318557D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66915" y="1766407"/>
              <a:ext cx="1494391" cy="1432124"/>
            </a:xfrm>
            <a:prstGeom prst="rect">
              <a:avLst/>
            </a:prstGeom>
          </p:spPr>
        </p:pic>
        <p:sp>
          <p:nvSpPr>
            <p:cNvPr id="39" name="TextBox 2">
              <a:extLst>
                <a:ext uri="{FF2B5EF4-FFF2-40B4-BE49-F238E27FC236}">
                  <a16:creationId xmlns:a16="http://schemas.microsoft.com/office/drawing/2014/main" id="{AD1B2C64-16FA-489F-813A-1B62C525B770}"/>
                </a:ext>
              </a:extLst>
            </p:cNvPr>
            <p:cNvSpPr txBox="1"/>
            <p:nvPr/>
          </p:nvSpPr>
          <p:spPr>
            <a:xfrm>
              <a:off x="1357235" y="3345528"/>
              <a:ext cx="2276752" cy="563882"/>
            </a:xfrm>
            <a:prstGeom prst="rect">
              <a:avLst/>
            </a:prstGeom>
            <a:noFill/>
          </p:spPr>
          <p:txBody>
            <a:bodyPr wrap="square" rtlCol="0">
              <a:spAutoFit/>
            </a:bodyPr>
            <a:lstStyle/>
            <a:p>
              <a:pPr algn="ctr"/>
              <a:r>
                <a:rPr lang="en-US" dirty="0"/>
                <a:t>Robots</a:t>
              </a:r>
            </a:p>
          </p:txBody>
        </p:sp>
        <p:sp>
          <p:nvSpPr>
            <p:cNvPr id="40" name="TextBox 2">
              <a:extLst>
                <a:ext uri="{FF2B5EF4-FFF2-40B4-BE49-F238E27FC236}">
                  <a16:creationId xmlns:a16="http://schemas.microsoft.com/office/drawing/2014/main" id="{AD1B2C64-16FA-489F-813A-1B62C525B770}"/>
                </a:ext>
              </a:extLst>
            </p:cNvPr>
            <p:cNvSpPr txBox="1"/>
            <p:nvPr/>
          </p:nvSpPr>
          <p:spPr>
            <a:xfrm>
              <a:off x="3562882" y="3345528"/>
              <a:ext cx="2276752" cy="563882"/>
            </a:xfrm>
            <a:prstGeom prst="rect">
              <a:avLst/>
            </a:prstGeom>
            <a:noFill/>
          </p:spPr>
          <p:txBody>
            <a:bodyPr wrap="square" rtlCol="0">
              <a:spAutoFit/>
            </a:bodyPr>
            <a:lstStyle/>
            <a:p>
              <a:pPr algn="ctr"/>
              <a:r>
                <a:rPr lang="en-US" dirty="0"/>
                <a:t>Drones</a:t>
              </a:r>
            </a:p>
          </p:txBody>
        </p:sp>
        <p:sp>
          <p:nvSpPr>
            <p:cNvPr id="41" name="TextBox 2">
              <a:extLst>
                <a:ext uri="{FF2B5EF4-FFF2-40B4-BE49-F238E27FC236}">
                  <a16:creationId xmlns:a16="http://schemas.microsoft.com/office/drawing/2014/main" id="{AD1B2C64-16FA-489F-813A-1B62C525B770}"/>
                </a:ext>
              </a:extLst>
            </p:cNvPr>
            <p:cNvSpPr txBox="1"/>
            <p:nvPr/>
          </p:nvSpPr>
          <p:spPr>
            <a:xfrm>
              <a:off x="6004365" y="3345528"/>
              <a:ext cx="2395362" cy="986793"/>
            </a:xfrm>
            <a:prstGeom prst="rect">
              <a:avLst/>
            </a:prstGeom>
            <a:noFill/>
          </p:spPr>
          <p:txBody>
            <a:bodyPr wrap="square" rtlCol="0">
              <a:spAutoFit/>
            </a:bodyPr>
            <a:lstStyle/>
            <a:p>
              <a:pPr algn="ctr"/>
              <a:r>
                <a:rPr lang="en-US" dirty="0"/>
                <a:t>Autonomous Vehicles</a:t>
              </a:r>
            </a:p>
          </p:txBody>
        </p:sp>
        <p:sp>
          <p:nvSpPr>
            <p:cNvPr id="42" name="TextBox 2">
              <a:extLst>
                <a:ext uri="{FF2B5EF4-FFF2-40B4-BE49-F238E27FC236}">
                  <a16:creationId xmlns:a16="http://schemas.microsoft.com/office/drawing/2014/main" id="{AD1B2C64-16FA-489F-813A-1B62C525B770}"/>
                </a:ext>
              </a:extLst>
            </p:cNvPr>
            <p:cNvSpPr txBox="1"/>
            <p:nvPr/>
          </p:nvSpPr>
          <p:spPr>
            <a:xfrm>
              <a:off x="8501596" y="3345528"/>
              <a:ext cx="1665319" cy="986793"/>
            </a:xfrm>
            <a:prstGeom prst="rect">
              <a:avLst/>
            </a:prstGeom>
            <a:noFill/>
          </p:spPr>
          <p:txBody>
            <a:bodyPr wrap="square" rtlCol="0">
              <a:spAutoFit/>
            </a:bodyPr>
            <a:lstStyle/>
            <a:p>
              <a:pPr algn="ctr"/>
              <a:r>
                <a:rPr lang="en-US" dirty="0"/>
                <a:t>Security cameras</a:t>
              </a:r>
            </a:p>
          </p:txBody>
        </p:sp>
        <p:sp>
          <p:nvSpPr>
            <p:cNvPr id="43" name="TextBox 2">
              <a:extLst>
                <a:ext uri="{FF2B5EF4-FFF2-40B4-BE49-F238E27FC236}">
                  <a16:creationId xmlns:a16="http://schemas.microsoft.com/office/drawing/2014/main" id="{AD1B2C64-16FA-489F-813A-1B62C525B770}"/>
                </a:ext>
              </a:extLst>
            </p:cNvPr>
            <p:cNvSpPr txBox="1"/>
            <p:nvPr/>
          </p:nvSpPr>
          <p:spPr>
            <a:xfrm>
              <a:off x="10077262" y="3374722"/>
              <a:ext cx="1887613" cy="986792"/>
            </a:xfrm>
            <a:prstGeom prst="rect">
              <a:avLst/>
            </a:prstGeom>
            <a:noFill/>
          </p:spPr>
          <p:txBody>
            <a:bodyPr wrap="square" rtlCol="0">
              <a:spAutoFit/>
            </a:bodyPr>
            <a:lstStyle/>
            <a:p>
              <a:pPr algn="ctr"/>
              <a:r>
                <a:rPr lang="en-US" dirty="0"/>
                <a:t>Mobile phones</a:t>
              </a:r>
            </a:p>
          </p:txBody>
        </p:sp>
      </p:grpSp>
    </p:spTree>
    <p:extLst>
      <p:ext uri="{BB962C8B-B14F-4D97-AF65-F5344CB8AC3E}">
        <p14:creationId xmlns:p14="http://schemas.microsoft.com/office/powerpoint/2010/main" val="117565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400" dirty="0">
                <a:solidFill>
                  <a:srgbClr val="D8A038"/>
                </a:solidFill>
              </a:rPr>
              <a:t>Outline</a:t>
            </a:r>
            <a:endParaRPr lang="zh-CN" altLang="en-US" sz="4400" dirty="0">
              <a:solidFill>
                <a:srgbClr val="D8A038"/>
              </a:solidFill>
            </a:endParaRPr>
          </a:p>
        </p:txBody>
      </p:sp>
      <p:sp>
        <p:nvSpPr>
          <p:cNvPr id="3" name="内容占位符 2"/>
          <p:cNvSpPr>
            <a:spLocks noGrp="1"/>
          </p:cNvSpPr>
          <p:nvPr>
            <p:ph idx="1"/>
          </p:nvPr>
        </p:nvSpPr>
        <p:spPr/>
        <p:txBody>
          <a:bodyPr>
            <a:normAutofit/>
          </a:bodyPr>
          <a:lstStyle/>
          <a:p>
            <a:r>
              <a:rPr lang="en-US" altLang="zh-CN" sz="4000" dirty="0">
                <a:solidFill>
                  <a:schemeClr val="bg1">
                    <a:lumMod val="65000"/>
                  </a:schemeClr>
                </a:solidFill>
              </a:rPr>
              <a:t>Introduction</a:t>
            </a:r>
          </a:p>
          <a:p>
            <a:r>
              <a:rPr lang="en-US" altLang="zh-CN" sz="4000" dirty="0" err="1">
                <a:solidFill>
                  <a:schemeClr val="bg1">
                    <a:lumMod val="65000"/>
                  </a:schemeClr>
                </a:solidFill>
              </a:rPr>
              <a:t>ConvNet</a:t>
            </a:r>
            <a:r>
              <a:rPr lang="en-US" altLang="zh-CN" sz="4000" dirty="0">
                <a:solidFill>
                  <a:schemeClr val="bg1">
                    <a:lumMod val="65000"/>
                  </a:schemeClr>
                </a:solidFill>
              </a:rPr>
              <a:t> Design</a:t>
            </a:r>
          </a:p>
          <a:p>
            <a:r>
              <a:rPr lang="en-US" altLang="zh-CN" sz="4000" dirty="0"/>
              <a:t>Hardware Accelerator Design</a:t>
            </a:r>
          </a:p>
          <a:p>
            <a:r>
              <a:rPr lang="en-US" altLang="zh-CN" sz="4000" dirty="0">
                <a:solidFill>
                  <a:schemeClr val="bg1">
                    <a:lumMod val="75000"/>
                  </a:schemeClr>
                </a:solidFill>
              </a:rPr>
              <a:t>Experimental Results</a:t>
            </a:r>
          </a:p>
          <a:p>
            <a:r>
              <a:rPr lang="en-US" altLang="zh-CN" sz="4000" dirty="0">
                <a:solidFill>
                  <a:schemeClr val="bg1">
                    <a:lumMod val="75000"/>
                  </a:schemeClr>
                </a:solidFill>
              </a:rPr>
              <a:t>Conclusion</a:t>
            </a:r>
          </a:p>
        </p:txBody>
      </p:sp>
      <p:sp>
        <p:nvSpPr>
          <p:cNvPr id="5" name="Slide Number Placeholder 4">
            <a:extLst>
              <a:ext uri="{FF2B5EF4-FFF2-40B4-BE49-F238E27FC236}">
                <a16:creationId xmlns:a16="http://schemas.microsoft.com/office/drawing/2014/main" id="{9055FEB9-7FDC-D54E-BBD5-419D957A46CD}"/>
              </a:ext>
            </a:extLst>
          </p:cNvPr>
          <p:cNvSpPr>
            <a:spLocks noGrp="1"/>
          </p:cNvSpPr>
          <p:nvPr>
            <p:ph type="sldNum" sz="quarter" idx="12"/>
          </p:nvPr>
        </p:nvSpPr>
        <p:spPr/>
        <p:txBody>
          <a:bodyPr/>
          <a:lstStyle/>
          <a:p>
            <a:fld id="{28712F75-E67D-3F4E-9BFB-3CCB81420A82}" type="slidenum">
              <a:rPr lang="en-US" smtClean="0"/>
              <a:t>30</a:t>
            </a:fld>
            <a:endParaRPr lang="en-US"/>
          </a:p>
        </p:txBody>
      </p:sp>
    </p:spTree>
    <p:extLst>
      <p:ext uri="{BB962C8B-B14F-4D97-AF65-F5344CB8AC3E}">
        <p14:creationId xmlns:p14="http://schemas.microsoft.com/office/powerpoint/2010/main" val="1509559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t="2667"/>
          <a:stretch/>
        </p:blipFill>
        <p:spPr>
          <a:xfrm>
            <a:off x="4732671" y="1254642"/>
            <a:ext cx="2387600" cy="5603357"/>
          </a:xfrm>
          <a:prstGeom prst="rect">
            <a:avLst/>
          </a:prstGeom>
        </p:spPr>
      </p:pic>
      <p:sp>
        <p:nvSpPr>
          <p:cNvPr id="2" name="Title 1">
            <a:extLst>
              <a:ext uri="{FF2B5EF4-FFF2-40B4-BE49-F238E27FC236}">
                <a16:creationId xmlns:a16="http://schemas.microsoft.com/office/drawing/2014/main" id="{94B0AA12-4160-E548-A762-0D5130662059}"/>
              </a:ext>
            </a:extLst>
          </p:cNvPr>
          <p:cNvSpPr>
            <a:spLocks noGrp="1"/>
          </p:cNvSpPr>
          <p:nvPr>
            <p:ph type="title"/>
          </p:nvPr>
        </p:nvSpPr>
        <p:spPr>
          <a:xfrm>
            <a:off x="1625601" y="203330"/>
            <a:ext cx="9028700" cy="785532"/>
          </a:xfrm>
        </p:spPr>
        <p:txBody>
          <a:bodyPr>
            <a:normAutofit fontScale="90000"/>
          </a:bodyPr>
          <a:lstStyle/>
          <a:p>
            <a:r>
              <a:rPr lang="en-US" altLang="zh-CN" dirty="0">
                <a:solidFill>
                  <a:srgbClr val="D8A038"/>
                </a:solidFill>
              </a:rPr>
              <a:t>Can we close this gap?</a:t>
            </a:r>
            <a:endParaRPr lang="en-US" dirty="0">
              <a:solidFill>
                <a:srgbClr val="D8A038"/>
              </a:solidFill>
            </a:endParaRPr>
          </a:p>
        </p:txBody>
      </p:sp>
      <p:pic>
        <p:nvPicPr>
          <p:cNvPr id="7" name="Picture 6"/>
          <p:cNvPicPr>
            <a:picLocks noChangeAspect="1"/>
          </p:cNvPicPr>
          <p:nvPr/>
        </p:nvPicPr>
        <p:blipFill>
          <a:blip r:embed="rId4"/>
          <a:stretch>
            <a:fillRect/>
          </a:stretch>
        </p:blipFill>
        <p:spPr>
          <a:xfrm>
            <a:off x="7637124" y="2284877"/>
            <a:ext cx="2720770" cy="2723544"/>
          </a:xfrm>
          <a:prstGeom prst="rect">
            <a:avLst/>
          </a:prstGeom>
        </p:spPr>
      </p:pic>
      <p:sp>
        <p:nvSpPr>
          <p:cNvPr id="3" name="TextBox 2"/>
          <p:cNvSpPr txBox="1"/>
          <p:nvPr/>
        </p:nvSpPr>
        <p:spPr>
          <a:xfrm>
            <a:off x="827568" y="5199730"/>
            <a:ext cx="4264838" cy="584775"/>
          </a:xfrm>
          <a:prstGeom prst="rect">
            <a:avLst/>
          </a:prstGeom>
          <a:noFill/>
        </p:spPr>
        <p:txBody>
          <a:bodyPr wrap="square" rtlCol="0">
            <a:spAutoFit/>
          </a:bodyPr>
          <a:lstStyle/>
          <a:p>
            <a:r>
              <a:rPr lang="en-US" sz="3200" dirty="0">
                <a:latin typeface="Georgia Regular" panose="02040502050405020303" pitchFamily="18" charset="0"/>
              </a:rPr>
              <a:t>Design better </a:t>
            </a:r>
            <a:r>
              <a:rPr lang="en-US" sz="3200" dirty="0" err="1">
                <a:latin typeface="Georgia Regular" panose="02040502050405020303" pitchFamily="18" charset="0"/>
              </a:rPr>
              <a:t>ConvNet</a:t>
            </a:r>
            <a:endParaRPr lang="en-US" sz="3200" dirty="0">
              <a:latin typeface="Georgia Regular" panose="02040502050405020303" pitchFamily="18" charset="0"/>
            </a:endParaRPr>
          </a:p>
        </p:txBody>
      </p:sp>
      <p:sp>
        <p:nvSpPr>
          <p:cNvPr id="8" name="TextBox 7"/>
          <p:cNvSpPr txBox="1"/>
          <p:nvPr/>
        </p:nvSpPr>
        <p:spPr>
          <a:xfrm>
            <a:off x="6626448" y="5199730"/>
            <a:ext cx="4742121" cy="584775"/>
          </a:xfrm>
          <a:prstGeom prst="rect">
            <a:avLst/>
          </a:prstGeom>
          <a:noFill/>
        </p:spPr>
        <p:txBody>
          <a:bodyPr wrap="square" rtlCol="0">
            <a:spAutoFit/>
          </a:bodyPr>
          <a:lstStyle/>
          <a:p>
            <a:pPr algn="ctr"/>
            <a:r>
              <a:rPr lang="en-US" sz="3200" dirty="0">
                <a:latin typeface="Georgia Regular" panose="02040502050405020303" pitchFamily="18" charset="0"/>
              </a:rPr>
              <a:t>Design better hardware</a:t>
            </a:r>
          </a:p>
        </p:txBody>
      </p:sp>
      <p:grpSp>
        <p:nvGrpSpPr>
          <p:cNvPr id="14" name="Group 13"/>
          <p:cNvGrpSpPr/>
          <p:nvPr/>
        </p:nvGrpSpPr>
        <p:grpSpPr>
          <a:xfrm>
            <a:off x="1951073" y="2021215"/>
            <a:ext cx="2110563" cy="2570302"/>
            <a:chOff x="4706911" y="3171895"/>
            <a:chExt cx="1770482" cy="2156141"/>
          </a:xfrm>
        </p:grpSpPr>
        <p:sp>
          <p:nvSpPr>
            <p:cNvPr id="15" name="Oval 14"/>
            <p:cNvSpPr/>
            <p:nvPr/>
          </p:nvSpPr>
          <p:spPr>
            <a:xfrm>
              <a:off x="4706911" y="317189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6" name="Oval 15"/>
            <p:cNvSpPr/>
            <p:nvPr/>
          </p:nvSpPr>
          <p:spPr>
            <a:xfrm>
              <a:off x="4706911" y="3819546"/>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7" name="Oval 16"/>
            <p:cNvSpPr/>
            <p:nvPr/>
          </p:nvSpPr>
          <p:spPr>
            <a:xfrm>
              <a:off x="4706911"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8" name="Oval 17"/>
            <p:cNvSpPr/>
            <p:nvPr/>
          </p:nvSpPr>
          <p:spPr>
            <a:xfrm>
              <a:off x="4706911" y="5118010"/>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9" name="Oval 18"/>
            <p:cNvSpPr/>
            <p:nvPr/>
          </p:nvSpPr>
          <p:spPr>
            <a:xfrm>
              <a:off x="5543251" y="3516191"/>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0" name="Oval 19"/>
            <p:cNvSpPr/>
            <p:nvPr/>
          </p:nvSpPr>
          <p:spPr>
            <a:xfrm>
              <a:off x="5518280" y="4118713"/>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1" name="Oval 20"/>
            <p:cNvSpPr/>
            <p:nvPr/>
          </p:nvSpPr>
          <p:spPr>
            <a:xfrm>
              <a:off x="5549727" y="472123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2" name="Oval 21"/>
            <p:cNvSpPr/>
            <p:nvPr/>
          </p:nvSpPr>
          <p:spPr>
            <a:xfrm>
              <a:off x="6267367" y="3817452"/>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3" name="Oval 22"/>
            <p:cNvSpPr/>
            <p:nvPr/>
          </p:nvSpPr>
          <p:spPr>
            <a:xfrm>
              <a:off x="6264136"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cxnSp>
          <p:nvCxnSpPr>
            <p:cNvPr id="24" name="Straight Connector 23"/>
            <p:cNvCxnSpPr/>
            <p:nvPr/>
          </p:nvCxnSpPr>
          <p:spPr>
            <a:xfrm>
              <a:off x="4916937" y="3276908"/>
              <a:ext cx="626314" cy="3442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916937" y="3276908"/>
              <a:ext cx="601343" cy="946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916937" y="3276908"/>
              <a:ext cx="632790" cy="15493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916937" y="3924559"/>
              <a:ext cx="601343" cy="299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16937" y="3924559"/>
              <a:ext cx="632790" cy="901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916937" y="3621204"/>
              <a:ext cx="626314" cy="303355"/>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916937" y="3621204"/>
              <a:ext cx="626314"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4916937" y="4223726"/>
              <a:ext cx="601343"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916937" y="4572210"/>
              <a:ext cx="632790" cy="254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916937" y="3621204"/>
              <a:ext cx="626314" cy="1601819"/>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4916937" y="4223726"/>
              <a:ext cx="601343" cy="99929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916937" y="4826248"/>
              <a:ext cx="632790" cy="396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753277" y="3621204"/>
              <a:ext cx="514090"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753277" y="3621204"/>
              <a:ext cx="510859"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5728306" y="3922465"/>
              <a:ext cx="539061"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728306" y="4223726"/>
              <a:ext cx="535830"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5759753" y="3922465"/>
              <a:ext cx="507614" cy="90378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5759753" y="4572210"/>
              <a:ext cx="504383" cy="254038"/>
            </a:xfrm>
            <a:prstGeom prst="line">
              <a:avLst/>
            </a:prstGeom>
          </p:spPr>
          <p:style>
            <a:lnRef idx="2">
              <a:schemeClr val="accent1"/>
            </a:lnRef>
            <a:fillRef idx="0">
              <a:schemeClr val="accent1"/>
            </a:fillRef>
            <a:effectRef idx="1">
              <a:schemeClr val="accent1"/>
            </a:effectRef>
            <a:fontRef idx="minor">
              <a:schemeClr val="tx1"/>
            </a:fontRef>
          </p:style>
        </p:cxnSp>
      </p:grpSp>
      <p:sp>
        <p:nvSpPr>
          <p:cNvPr id="5" name="Slide Number Placeholder 4">
            <a:extLst>
              <a:ext uri="{FF2B5EF4-FFF2-40B4-BE49-F238E27FC236}">
                <a16:creationId xmlns:a16="http://schemas.microsoft.com/office/drawing/2014/main" id="{42A3BF3B-DBF9-7C4C-879F-A1FD23188FEA}"/>
              </a:ext>
            </a:extLst>
          </p:cNvPr>
          <p:cNvSpPr>
            <a:spLocks noGrp="1"/>
          </p:cNvSpPr>
          <p:nvPr>
            <p:ph type="sldNum" sz="quarter" idx="12"/>
          </p:nvPr>
        </p:nvSpPr>
        <p:spPr/>
        <p:txBody>
          <a:bodyPr/>
          <a:lstStyle/>
          <a:p>
            <a:fld id="{28712F75-E67D-3F4E-9BFB-3CCB81420A82}" type="slidenum">
              <a:rPr lang="en-US" smtClean="0"/>
              <a:t>31</a:t>
            </a:fld>
            <a:endParaRPr lang="en-US"/>
          </a:p>
        </p:txBody>
      </p:sp>
    </p:spTree>
    <p:extLst>
      <p:ext uri="{BB962C8B-B14F-4D97-AF65-F5344CB8AC3E}">
        <p14:creationId xmlns:p14="http://schemas.microsoft.com/office/powerpoint/2010/main" val="56076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D8A038"/>
                </a:solidFill>
              </a:rPr>
              <a:t>Hardware Design Strategies</a:t>
            </a:r>
            <a:endParaRPr lang="zh-CN" altLang="en-US" dirty="0">
              <a:solidFill>
                <a:srgbClr val="D8A038"/>
              </a:solidFill>
            </a:endParaRPr>
          </a:p>
        </p:txBody>
      </p:sp>
      <p:sp>
        <p:nvSpPr>
          <p:cNvPr id="3" name="内容占位符 2"/>
          <p:cNvSpPr>
            <a:spLocks noGrp="1"/>
          </p:cNvSpPr>
          <p:nvPr>
            <p:ph idx="1"/>
          </p:nvPr>
        </p:nvSpPr>
        <p:spPr>
          <a:xfrm>
            <a:off x="486310" y="2758872"/>
            <a:ext cx="10972800" cy="3066510"/>
          </a:xfrm>
        </p:spPr>
        <p:txBody>
          <a:bodyPr>
            <a:normAutofit/>
          </a:bodyPr>
          <a:lstStyle/>
          <a:p>
            <a:r>
              <a:rPr lang="en-US" altLang="zh-CN" dirty="0"/>
              <a:t>Strategy 1: Specialize conv engine</a:t>
            </a:r>
          </a:p>
          <a:p>
            <a:r>
              <a:rPr lang="en-US" altLang="zh-CN" dirty="0"/>
              <a:t>Strategy 2: Use dataflow architecture</a:t>
            </a:r>
          </a:p>
          <a:p>
            <a:r>
              <a:rPr lang="en-US" altLang="zh-CN" dirty="0"/>
              <a:t>Strategy 3: Merge layers</a:t>
            </a:r>
          </a:p>
        </p:txBody>
      </p:sp>
      <p:pic>
        <p:nvPicPr>
          <p:cNvPr id="5" name="Picture 4">
            <a:extLst>
              <a:ext uri="{FF2B5EF4-FFF2-40B4-BE49-F238E27FC236}">
                <a16:creationId xmlns:a16="http://schemas.microsoft.com/office/drawing/2014/main" id="{2C9841B4-3C01-C247-9186-9C826E0C6D81}"/>
              </a:ext>
            </a:extLst>
          </p:cNvPr>
          <p:cNvPicPr>
            <a:picLocks noChangeAspect="1"/>
          </p:cNvPicPr>
          <p:nvPr/>
        </p:nvPicPr>
        <p:blipFill>
          <a:blip r:embed="rId3"/>
          <a:stretch>
            <a:fillRect/>
          </a:stretch>
        </p:blipFill>
        <p:spPr>
          <a:xfrm>
            <a:off x="7850955" y="2325754"/>
            <a:ext cx="2720770" cy="2723544"/>
          </a:xfrm>
          <a:prstGeom prst="rect">
            <a:avLst/>
          </a:prstGeom>
        </p:spPr>
      </p:pic>
      <p:sp>
        <p:nvSpPr>
          <p:cNvPr id="6" name="TextBox 5">
            <a:extLst>
              <a:ext uri="{FF2B5EF4-FFF2-40B4-BE49-F238E27FC236}">
                <a16:creationId xmlns:a16="http://schemas.microsoft.com/office/drawing/2014/main" id="{180BB401-AD48-CB42-8EB5-0E0A36C65014}"/>
              </a:ext>
            </a:extLst>
          </p:cNvPr>
          <p:cNvSpPr txBox="1"/>
          <p:nvPr/>
        </p:nvSpPr>
        <p:spPr>
          <a:xfrm>
            <a:off x="6840279" y="5240607"/>
            <a:ext cx="4742121" cy="584775"/>
          </a:xfrm>
          <a:prstGeom prst="rect">
            <a:avLst/>
          </a:prstGeom>
          <a:noFill/>
        </p:spPr>
        <p:txBody>
          <a:bodyPr wrap="square" rtlCol="0">
            <a:spAutoFit/>
          </a:bodyPr>
          <a:lstStyle/>
          <a:p>
            <a:pPr algn="ctr"/>
            <a:r>
              <a:rPr lang="en-US" sz="3200" dirty="0">
                <a:latin typeface="Georgia Regular" panose="02040502050405020303" pitchFamily="18" charset="0"/>
              </a:rPr>
              <a:t>Design better hardware</a:t>
            </a:r>
          </a:p>
        </p:txBody>
      </p:sp>
      <p:sp>
        <p:nvSpPr>
          <p:cNvPr id="7" name="Slide Number Placeholder 6">
            <a:extLst>
              <a:ext uri="{FF2B5EF4-FFF2-40B4-BE49-F238E27FC236}">
                <a16:creationId xmlns:a16="http://schemas.microsoft.com/office/drawing/2014/main" id="{BADF1B86-2F68-BB44-B6C3-5D8E81E16F6A}"/>
              </a:ext>
            </a:extLst>
          </p:cNvPr>
          <p:cNvSpPr>
            <a:spLocks noGrp="1"/>
          </p:cNvSpPr>
          <p:nvPr>
            <p:ph type="sldNum" sz="quarter" idx="12"/>
          </p:nvPr>
        </p:nvSpPr>
        <p:spPr/>
        <p:txBody>
          <a:bodyPr/>
          <a:lstStyle/>
          <a:p>
            <a:fld id="{28712F75-E67D-3F4E-9BFB-3CCB81420A82}" type="slidenum">
              <a:rPr lang="en-US" smtClean="0"/>
              <a:t>32</a:t>
            </a:fld>
            <a:endParaRPr lang="en-US"/>
          </a:p>
        </p:txBody>
      </p:sp>
    </p:spTree>
    <p:extLst>
      <p:ext uri="{BB962C8B-B14F-4D97-AF65-F5344CB8AC3E}">
        <p14:creationId xmlns:p14="http://schemas.microsoft.com/office/powerpoint/2010/main" val="1838743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03295" y="179393"/>
            <a:ext cx="8622960" cy="785532"/>
          </a:xfrm>
        </p:spPr>
        <p:txBody>
          <a:bodyPr>
            <a:noAutofit/>
          </a:bodyPr>
          <a:lstStyle/>
          <a:p>
            <a:r>
              <a:rPr lang="en-US" altLang="zh-CN" sz="4000" dirty="0">
                <a:solidFill>
                  <a:srgbClr val="D8A038"/>
                </a:solidFill>
              </a:rPr>
              <a:t>HW Strategy 1: </a:t>
            </a:r>
            <a:br>
              <a:rPr lang="en-US" altLang="zh-CN" sz="4000" dirty="0">
                <a:solidFill>
                  <a:srgbClr val="D8A038"/>
                </a:solidFill>
              </a:rPr>
            </a:br>
            <a:r>
              <a:rPr lang="en-US" altLang="zh-CN" sz="4000" dirty="0">
                <a:solidFill>
                  <a:srgbClr val="D8A038"/>
                </a:solidFill>
              </a:rPr>
              <a:t>Specialize conv engine</a:t>
            </a:r>
          </a:p>
        </p:txBody>
      </p:sp>
      <p:sp>
        <p:nvSpPr>
          <p:cNvPr id="3" name="内容占位符 2"/>
          <p:cNvSpPr>
            <a:spLocks noGrp="1"/>
          </p:cNvSpPr>
          <p:nvPr>
            <p:ph idx="1"/>
          </p:nvPr>
        </p:nvSpPr>
        <p:spPr>
          <a:xfrm>
            <a:off x="609600" y="1362748"/>
            <a:ext cx="7432964" cy="4943203"/>
          </a:xfrm>
        </p:spPr>
        <p:txBody>
          <a:bodyPr>
            <a:normAutofit/>
          </a:bodyPr>
          <a:lstStyle/>
          <a:p>
            <a:r>
              <a:rPr lang="en-US" altLang="zh-CN" dirty="0"/>
              <a:t>1x1 Conv Unit: </a:t>
            </a:r>
          </a:p>
          <a:p>
            <a:pPr lvl="1"/>
            <a:r>
              <a:rPr lang="en-US" altLang="zh-CN" dirty="0"/>
              <a:t>Supports matrix-vector multiplication </a:t>
            </a:r>
          </a:p>
          <a:p>
            <a:pPr lvl="2"/>
            <a:r>
              <a:rPr lang="en-US" altLang="zh-CN" sz="2400" dirty="0"/>
              <a:t>4-bit inputs</a:t>
            </a:r>
          </a:p>
          <a:p>
            <a:pPr lvl="2"/>
            <a:r>
              <a:rPr lang="en-US" altLang="zh-CN" sz="2400" dirty="0"/>
              <a:t>4-bit weights </a:t>
            </a:r>
          </a:p>
          <a:p>
            <a:pPr lvl="2"/>
            <a:r>
              <a:rPr lang="en-US" altLang="zh-CN" sz="2400" dirty="0"/>
              <a:t>17-bit partial sums </a:t>
            </a:r>
          </a:p>
          <a:p>
            <a:pPr lvl="1"/>
            <a:r>
              <a:rPr lang="en-US" altLang="zh-CN" dirty="0"/>
              <a:t>Buffers weights and partial sums on-chip</a:t>
            </a:r>
          </a:p>
          <a:p>
            <a:pPr lvl="1"/>
            <a:r>
              <a:rPr lang="en-US" altLang="zh-CN" dirty="0"/>
              <a:t>Performs 32 x 32 MACs per iteration  </a:t>
            </a:r>
          </a:p>
          <a:p>
            <a:pPr lvl="1"/>
            <a:r>
              <a:rPr lang="en-US" altLang="zh-CN" dirty="0"/>
              <a:t>Each input gets reused </a:t>
            </a:r>
            <a:r>
              <a:rPr lang="en-US" altLang="zh-CN" i="1" dirty="0">
                <a:solidFill>
                  <a:srgbClr val="254061"/>
                </a:solidFill>
              </a:rPr>
              <a:t>output channel size </a:t>
            </a:r>
            <a:r>
              <a:rPr lang="en-US" altLang="zh-CN" dirty="0"/>
              <a:t>times </a:t>
            </a:r>
          </a:p>
          <a:p>
            <a:endParaRPr lang="en-US" altLang="zh-CN" dirty="0"/>
          </a:p>
          <a:p>
            <a:pPr lvl="1"/>
            <a:endParaRPr lang="en-US" altLang="zh-CN" dirty="0"/>
          </a:p>
          <a:p>
            <a:pPr marL="457200" lvl="1" indent="0">
              <a:buNone/>
            </a:pPr>
            <a:endParaRPr lang="zh-CN" altLang="en-US" dirty="0"/>
          </a:p>
        </p:txBody>
      </p:sp>
      <p:sp>
        <p:nvSpPr>
          <p:cNvPr id="6" name="Slide Number Placeholder 5">
            <a:extLst>
              <a:ext uri="{FF2B5EF4-FFF2-40B4-BE49-F238E27FC236}">
                <a16:creationId xmlns:a16="http://schemas.microsoft.com/office/drawing/2014/main" id="{ECA22340-8968-DE4E-99E7-00E425778B89}"/>
              </a:ext>
            </a:extLst>
          </p:cNvPr>
          <p:cNvSpPr>
            <a:spLocks noGrp="1"/>
          </p:cNvSpPr>
          <p:nvPr>
            <p:ph type="sldNum" sz="quarter" idx="12"/>
          </p:nvPr>
        </p:nvSpPr>
        <p:spPr/>
        <p:txBody>
          <a:bodyPr/>
          <a:lstStyle/>
          <a:p>
            <a:fld id="{28712F75-E67D-3F4E-9BFB-3CCB81420A82}" type="slidenum">
              <a:rPr lang="en-US" smtClean="0"/>
              <a:t>33</a:t>
            </a:fld>
            <a:endParaRPr lang="en-US"/>
          </a:p>
        </p:txBody>
      </p:sp>
      <p:sp>
        <p:nvSpPr>
          <p:cNvPr id="12" name="灯片编号占位符 3">
            <a:extLst>
              <a:ext uri="{FF2B5EF4-FFF2-40B4-BE49-F238E27FC236}">
                <a16:creationId xmlns:a16="http://schemas.microsoft.com/office/drawing/2014/main" id="{8CD473A9-83FC-B64D-BDEB-921058FD8D1A}"/>
              </a:ext>
            </a:extLst>
          </p:cNvPr>
          <p:cNvSpPr txBox="1">
            <a:spLocks/>
          </p:cNvSpPr>
          <p:nvPr/>
        </p:nvSpPr>
        <p:spPr>
          <a:xfrm>
            <a:off x="8737600" y="6316065"/>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a:solidFill>
                  <a:schemeClr val="tx1">
                    <a:tint val="75000"/>
                  </a:schemeClr>
                </a:solidFill>
                <a:latin typeface="Georgia Regular" panose="02040502050405020303"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8712F75-E67D-3F4E-9BFB-3CCB81420A82}" type="slidenum">
              <a:rPr lang="en-US" smtClean="0"/>
              <a:pPr/>
              <a:t>33</a:t>
            </a:fld>
            <a:endParaRPr lang="en-US"/>
          </a:p>
        </p:txBody>
      </p:sp>
      <p:pic>
        <p:nvPicPr>
          <p:cNvPr id="5" name="Picture 4">
            <a:extLst>
              <a:ext uri="{FF2B5EF4-FFF2-40B4-BE49-F238E27FC236}">
                <a16:creationId xmlns:a16="http://schemas.microsoft.com/office/drawing/2014/main" id="{70469BE9-9632-1446-ADDB-D1463C5E4F06}"/>
              </a:ext>
            </a:extLst>
          </p:cNvPr>
          <p:cNvPicPr>
            <a:picLocks noChangeAspect="1"/>
          </p:cNvPicPr>
          <p:nvPr/>
        </p:nvPicPr>
        <p:blipFill>
          <a:blip r:embed="rId3"/>
          <a:stretch>
            <a:fillRect/>
          </a:stretch>
        </p:blipFill>
        <p:spPr>
          <a:xfrm>
            <a:off x="8355928" y="2175322"/>
            <a:ext cx="2875795" cy="2865991"/>
          </a:xfrm>
          <a:prstGeom prst="rect">
            <a:avLst/>
          </a:prstGeom>
        </p:spPr>
      </p:pic>
    </p:spTree>
    <p:extLst>
      <p:ext uri="{BB962C8B-B14F-4D97-AF65-F5344CB8AC3E}">
        <p14:creationId xmlns:p14="http://schemas.microsoft.com/office/powerpoint/2010/main" val="4227468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22F1-3D72-454B-9342-AA248D8BFF23}"/>
              </a:ext>
            </a:extLst>
          </p:cNvPr>
          <p:cNvSpPr>
            <a:spLocks noGrp="1"/>
          </p:cNvSpPr>
          <p:nvPr>
            <p:ph type="title"/>
          </p:nvPr>
        </p:nvSpPr>
        <p:spPr>
          <a:xfrm>
            <a:off x="1631576" y="179393"/>
            <a:ext cx="8910917" cy="785532"/>
          </a:xfrm>
        </p:spPr>
        <p:txBody>
          <a:bodyPr/>
          <a:lstStyle/>
          <a:p>
            <a:r>
              <a:rPr lang="en-US" altLang="zh-CN" sz="4000" dirty="0"/>
              <a:t>Strategy 2: Use dataflow architecture</a:t>
            </a:r>
            <a:endParaRPr lang="en-US" sz="4000" dirty="0"/>
          </a:p>
        </p:txBody>
      </p:sp>
      <p:sp>
        <p:nvSpPr>
          <p:cNvPr id="3" name="Content Placeholder 2">
            <a:extLst>
              <a:ext uri="{FF2B5EF4-FFF2-40B4-BE49-F238E27FC236}">
                <a16:creationId xmlns:a16="http://schemas.microsoft.com/office/drawing/2014/main" id="{F9885550-56EF-2545-BA97-A7E312595D80}"/>
              </a:ext>
            </a:extLst>
          </p:cNvPr>
          <p:cNvSpPr>
            <a:spLocks noGrp="1"/>
          </p:cNvSpPr>
          <p:nvPr>
            <p:ph idx="1"/>
          </p:nvPr>
        </p:nvSpPr>
        <p:spPr/>
        <p:txBody>
          <a:bodyPr/>
          <a:lstStyle/>
          <a:p>
            <a:r>
              <a:rPr lang="en-US" altLang="zh-CN" dirty="0"/>
              <a:t>1x1 conv</a:t>
            </a:r>
          </a:p>
          <a:p>
            <a:pPr lvl="1"/>
            <a:r>
              <a:rPr lang="en-US" altLang="zh-CN" dirty="0"/>
              <a:t>No line-buffer</a:t>
            </a:r>
          </a:p>
          <a:p>
            <a:r>
              <a:rPr lang="en-US" altLang="zh-CN" dirty="0"/>
              <a:t>shift</a:t>
            </a:r>
          </a:p>
          <a:p>
            <a:pPr lvl="1"/>
            <a:r>
              <a:rPr lang="en-US" altLang="zh-CN" dirty="0"/>
              <a:t>3x3 sliding window, II=1</a:t>
            </a:r>
            <a:endParaRPr lang="zh-CN" altLang="en-US" dirty="0"/>
          </a:p>
          <a:p>
            <a:r>
              <a:rPr lang="en-US" altLang="zh-CN" dirty="0"/>
              <a:t>2x2 max-pooling</a:t>
            </a:r>
          </a:p>
          <a:p>
            <a:pPr lvl="1"/>
            <a:r>
              <a:rPr lang="en-US" altLang="zh-CN" dirty="0"/>
              <a:t>2x2 sliding window, II=2</a:t>
            </a:r>
          </a:p>
          <a:p>
            <a:pPr marL="0" indent="0">
              <a:buNone/>
            </a:pPr>
            <a:endParaRPr lang="en-US" dirty="0"/>
          </a:p>
        </p:txBody>
      </p:sp>
      <p:sp>
        <p:nvSpPr>
          <p:cNvPr id="4" name="Slide Number Placeholder 3">
            <a:extLst>
              <a:ext uri="{FF2B5EF4-FFF2-40B4-BE49-F238E27FC236}">
                <a16:creationId xmlns:a16="http://schemas.microsoft.com/office/drawing/2014/main" id="{371F7568-39AA-4143-9380-B9141E46677E}"/>
              </a:ext>
            </a:extLst>
          </p:cNvPr>
          <p:cNvSpPr>
            <a:spLocks noGrp="1"/>
          </p:cNvSpPr>
          <p:nvPr>
            <p:ph type="sldNum" sz="quarter" idx="12"/>
          </p:nvPr>
        </p:nvSpPr>
        <p:spPr/>
        <p:txBody>
          <a:bodyPr/>
          <a:lstStyle/>
          <a:p>
            <a:fld id="{28712F75-E67D-3F4E-9BFB-3CCB81420A82}" type="slidenum">
              <a:rPr lang="en-US" smtClean="0"/>
              <a:t>34</a:t>
            </a:fld>
            <a:endParaRPr lang="en-US"/>
          </a:p>
        </p:txBody>
      </p:sp>
      <p:sp>
        <p:nvSpPr>
          <p:cNvPr id="24" name="TextBox 23">
            <a:extLst>
              <a:ext uri="{FF2B5EF4-FFF2-40B4-BE49-F238E27FC236}">
                <a16:creationId xmlns:a16="http://schemas.microsoft.com/office/drawing/2014/main" id="{BF4A9C9F-2521-3C44-AC8A-ED0234BB1497}"/>
              </a:ext>
            </a:extLst>
          </p:cNvPr>
          <p:cNvSpPr txBox="1"/>
          <p:nvPr/>
        </p:nvSpPr>
        <p:spPr>
          <a:xfrm>
            <a:off x="6112931" y="2367560"/>
            <a:ext cx="3596334" cy="954107"/>
          </a:xfrm>
          <a:prstGeom prst="rect">
            <a:avLst/>
          </a:prstGeom>
          <a:noFill/>
        </p:spPr>
        <p:txBody>
          <a:bodyPr wrap="square" rtlCol="0">
            <a:spAutoFit/>
          </a:bodyPr>
          <a:lstStyle/>
          <a:p>
            <a:r>
              <a:rPr lang="en-US" sz="2800" b="1" dirty="0">
                <a:solidFill>
                  <a:schemeClr val="tx2"/>
                </a:solidFill>
                <a:cs typeface="Arial" panose="020B0604020202020204" pitchFamily="34" charset="0"/>
              </a:rPr>
              <a:t>2x2 max-pooling example:</a:t>
            </a:r>
          </a:p>
        </p:txBody>
      </p:sp>
      <p:graphicFrame>
        <p:nvGraphicFramePr>
          <p:cNvPr id="12" name="表格 4">
            <a:extLst>
              <a:ext uri="{FF2B5EF4-FFF2-40B4-BE49-F238E27FC236}">
                <a16:creationId xmlns:a16="http://schemas.microsoft.com/office/drawing/2014/main" id="{269E7DA8-078E-7B41-8BAD-F4B0A916E38A}"/>
              </a:ext>
            </a:extLst>
          </p:cNvPr>
          <p:cNvGraphicFramePr>
            <a:graphicFrameLocks noGrp="1"/>
          </p:cNvGraphicFramePr>
          <p:nvPr>
            <p:extLst>
              <p:ext uri="{D42A27DB-BD31-4B8C-83A1-F6EECF244321}">
                <p14:modId xmlns:p14="http://schemas.microsoft.com/office/powerpoint/2010/main" val="3386033380"/>
              </p:ext>
            </p:extLst>
          </p:nvPr>
        </p:nvGraphicFramePr>
        <p:xfrm>
          <a:off x="7111999" y="3819186"/>
          <a:ext cx="2597265" cy="1558359"/>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139010845"/>
                    </a:ext>
                  </a:extLst>
                </a:gridCol>
                <a:gridCol w="519453">
                  <a:extLst>
                    <a:ext uri="{9D8B030D-6E8A-4147-A177-3AD203B41FA5}">
                      <a16:colId xmlns:a16="http://schemas.microsoft.com/office/drawing/2014/main" val="1144472352"/>
                    </a:ext>
                  </a:extLst>
                </a:gridCol>
                <a:gridCol w="519453">
                  <a:extLst>
                    <a:ext uri="{9D8B030D-6E8A-4147-A177-3AD203B41FA5}">
                      <a16:colId xmlns:a16="http://schemas.microsoft.com/office/drawing/2014/main" val="1670449740"/>
                    </a:ext>
                  </a:extLst>
                </a:gridCol>
                <a:gridCol w="519453">
                  <a:extLst>
                    <a:ext uri="{9D8B030D-6E8A-4147-A177-3AD203B41FA5}">
                      <a16:colId xmlns:a16="http://schemas.microsoft.com/office/drawing/2014/main" val="1756185873"/>
                    </a:ext>
                  </a:extLst>
                </a:gridCol>
                <a:gridCol w="519453">
                  <a:extLst>
                    <a:ext uri="{9D8B030D-6E8A-4147-A177-3AD203B41FA5}">
                      <a16:colId xmlns:a16="http://schemas.microsoft.com/office/drawing/2014/main" val="1528906886"/>
                    </a:ext>
                  </a:extLst>
                </a:gridCol>
              </a:tblGrid>
              <a:tr h="519453">
                <a:tc>
                  <a:txBody>
                    <a:bodyPr/>
                    <a:lstStyle/>
                    <a:p>
                      <a:r>
                        <a:rPr lang="en-US" altLang="zh-CN" sz="2500" b="0" i="0" dirty="0">
                          <a:latin typeface="+mj-lt"/>
                        </a:rPr>
                        <a:t>4</a:t>
                      </a:r>
                      <a:endParaRPr lang="zh-CN" altLang="en-US" sz="2500" dirty="0">
                        <a:latin typeface="+mj-lt"/>
                      </a:endParaRPr>
                    </a:p>
                  </a:txBody>
                  <a:tcPr marL="114539" marR="114539" marT="57270" marB="57270"/>
                </a:tc>
                <a:tc>
                  <a:txBody>
                    <a:bodyPr/>
                    <a:lstStyle/>
                    <a:p>
                      <a:r>
                        <a:rPr lang="en-US" altLang="zh-CN" sz="2500" b="0" i="0" dirty="0">
                          <a:latin typeface="+mj-lt"/>
                        </a:rPr>
                        <a:t>2</a:t>
                      </a:r>
                      <a:endParaRPr lang="zh-CN" altLang="en-US" sz="2500" dirty="0">
                        <a:latin typeface="+mj-lt"/>
                      </a:endParaRPr>
                    </a:p>
                  </a:txBody>
                  <a:tcPr marL="114539" marR="114539" marT="57270" marB="57270"/>
                </a:tc>
                <a:tc>
                  <a:txBody>
                    <a:bodyPr/>
                    <a:lstStyle/>
                    <a:p>
                      <a:r>
                        <a:rPr lang="en-US" altLang="zh-CN" sz="2500" b="0" i="0" dirty="0">
                          <a:latin typeface="+mj-lt"/>
                        </a:rPr>
                        <a:t>5</a:t>
                      </a:r>
                      <a:endParaRPr lang="zh-CN" altLang="en-US" sz="2500" dirty="0">
                        <a:latin typeface="+mj-lt"/>
                      </a:endParaRPr>
                    </a:p>
                  </a:txBody>
                  <a:tcPr marL="114539" marR="114539" marT="57270" marB="57270"/>
                </a:tc>
                <a:tc>
                  <a:txBody>
                    <a:bodyPr/>
                    <a:lstStyle/>
                    <a:p>
                      <a:r>
                        <a:rPr lang="en-US" altLang="zh-CN" sz="2500" b="0" i="0" dirty="0">
                          <a:latin typeface="+mj-lt"/>
                        </a:rPr>
                        <a:t>6</a:t>
                      </a:r>
                      <a:endParaRPr lang="zh-CN" altLang="en-US" sz="2500" dirty="0">
                        <a:latin typeface="+mj-lt"/>
                      </a:endParaRPr>
                    </a:p>
                  </a:txBody>
                  <a:tcPr marL="114539" marR="114539" marT="57270" marB="57270"/>
                </a:tc>
                <a:tc>
                  <a:txBody>
                    <a:bodyPr/>
                    <a:lstStyle/>
                    <a:p>
                      <a:r>
                        <a:rPr lang="en-US" altLang="zh-CN" sz="2500" b="0" i="0" dirty="0">
                          <a:latin typeface="+mj-lt"/>
                        </a:rPr>
                        <a:t>9</a:t>
                      </a:r>
                      <a:endParaRPr lang="zh-CN" altLang="en-US" sz="2500" dirty="0">
                        <a:latin typeface="+mj-lt"/>
                      </a:endParaRPr>
                    </a:p>
                  </a:txBody>
                  <a:tcPr marL="114539" marR="114539" marT="57270" marB="57270"/>
                </a:tc>
                <a:extLst>
                  <a:ext uri="{0D108BD9-81ED-4DB2-BD59-A6C34878D82A}">
                    <a16:rowId xmlns:a16="http://schemas.microsoft.com/office/drawing/2014/main" val="3795052641"/>
                  </a:ext>
                </a:extLst>
              </a:tr>
              <a:tr h="519453">
                <a:tc>
                  <a:txBody>
                    <a:bodyPr/>
                    <a:lstStyle/>
                    <a:p>
                      <a:r>
                        <a:rPr lang="en-US" altLang="zh-CN" sz="2500" b="0" i="0" dirty="0">
                          <a:latin typeface="+mj-lt"/>
                        </a:rPr>
                        <a:t>1</a:t>
                      </a:r>
                      <a:endParaRPr lang="zh-CN" altLang="en-US" sz="2500" dirty="0">
                        <a:latin typeface="+mj-lt"/>
                      </a:endParaRPr>
                    </a:p>
                  </a:txBody>
                  <a:tcPr marL="114539" marR="114539" marT="57270" marB="57270"/>
                </a:tc>
                <a:tc>
                  <a:txBody>
                    <a:bodyPr/>
                    <a:lstStyle/>
                    <a:p>
                      <a:r>
                        <a:rPr lang="en-US" altLang="zh-CN" sz="2500" b="0" i="0" dirty="0">
                          <a:latin typeface="+mj-lt"/>
                        </a:rPr>
                        <a:t>3</a:t>
                      </a:r>
                      <a:endParaRPr lang="zh-CN" altLang="en-US" sz="2500" dirty="0">
                        <a:latin typeface="+mj-lt"/>
                      </a:endParaRPr>
                    </a:p>
                  </a:txBody>
                  <a:tcPr marL="114539" marR="114539" marT="57270" marB="57270"/>
                </a:tc>
                <a:tc>
                  <a:txBody>
                    <a:bodyPr/>
                    <a:lstStyle/>
                    <a:p>
                      <a:r>
                        <a:rPr lang="en-US" altLang="zh-CN" sz="2500" b="0" i="0" dirty="0">
                          <a:latin typeface="+mj-lt"/>
                        </a:rPr>
                        <a:t>8</a:t>
                      </a:r>
                      <a:endParaRPr lang="zh-CN" altLang="en-US" sz="2500" dirty="0">
                        <a:latin typeface="+mj-lt"/>
                      </a:endParaRPr>
                    </a:p>
                  </a:txBody>
                  <a:tcPr marL="114539" marR="114539" marT="57270" marB="57270"/>
                </a:tc>
                <a:tc>
                  <a:txBody>
                    <a:bodyPr/>
                    <a:lstStyle/>
                    <a:p>
                      <a:r>
                        <a:rPr lang="en-US" altLang="zh-CN" sz="2500" b="0" i="0" dirty="0">
                          <a:latin typeface="+mj-lt"/>
                        </a:rPr>
                        <a:t>7</a:t>
                      </a:r>
                      <a:endParaRPr lang="zh-CN" altLang="en-US" sz="2500" dirty="0">
                        <a:latin typeface="+mj-lt"/>
                      </a:endParaRPr>
                    </a:p>
                  </a:txBody>
                  <a:tcPr marL="114539" marR="114539" marT="57270" marB="57270"/>
                </a:tc>
                <a:tc>
                  <a:txBody>
                    <a:bodyPr/>
                    <a:lstStyle/>
                    <a:p>
                      <a:r>
                        <a:rPr lang="en-US" altLang="zh-CN" sz="2500" b="0" i="0" dirty="0">
                          <a:latin typeface="+mj-lt"/>
                        </a:rPr>
                        <a:t>3</a:t>
                      </a:r>
                      <a:endParaRPr lang="zh-CN" altLang="en-US" sz="2500" dirty="0">
                        <a:latin typeface="+mj-lt"/>
                      </a:endParaRPr>
                    </a:p>
                  </a:txBody>
                  <a:tcPr marL="114539" marR="114539" marT="57270" marB="57270"/>
                </a:tc>
                <a:extLst>
                  <a:ext uri="{0D108BD9-81ED-4DB2-BD59-A6C34878D82A}">
                    <a16:rowId xmlns:a16="http://schemas.microsoft.com/office/drawing/2014/main" val="1607598743"/>
                  </a:ext>
                </a:extLst>
              </a:tr>
              <a:tr h="519453">
                <a:tc>
                  <a:txBody>
                    <a:bodyPr/>
                    <a:lstStyle/>
                    <a:p>
                      <a:r>
                        <a:rPr lang="en-US" altLang="zh-CN" sz="2500" b="0" i="0" dirty="0">
                          <a:latin typeface="+mj-lt"/>
                        </a:rPr>
                        <a:t>6</a:t>
                      </a:r>
                      <a:endParaRPr lang="zh-CN" altLang="en-US" sz="2500" dirty="0">
                        <a:latin typeface="+mj-lt"/>
                      </a:endParaRPr>
                    </a:p>
                  </a:txBody>
                  <a:tcPr marL="114539" marR="114539" marT="57270" marB="57270"/>
                </a:tc>
                <a:tc>
                  <a:txBody>
                    <a:bodyPr/>
                    <a:lstStyle/>
                    <a:p>
                      <a:r>
                        <a:rPr lang="en-US" altLang="zh-CN" sz="2500" b="0" i="0" dirty="0">
                          <a:latin typeface="+mj-lt"/>
                        </a:rPr>
                        <a:t>4</a:t>
                      </a:r>
                      <a:endParaRPr lang="zh-CN" altLang="en-US" sz="2500" dirty="0">
                        <a:latin typeface="+mj-lt"/>
                      </a:endParaRPr>
                    </a:p>
                  </a:txBody>
                  <a:tcPr marL="114539" marR="114539" marT="57270" marB="57270"/>
                </a:tc>
                <a:tc>
                  <a:txBody>
                    <a:bodyPr/>
                    <a:lstStyle/>
                    <a:p>
                      <a:r>
                        <a:rPr lang="en-US" altLang="zh-CN" sz="2500" b="0" i="0" dirty="0">
                          <a:latin typeface="+mj-lt"/>
                        </a:rPr>
                        <a:t>2</a:t>
                      </a:r>
                      <a:endParaRPr lang="zh-CN" altLang="en-US" sz="2500" dirty="0">
                        <a:latin typeface="+mj-lt"/>
                      </a:endParaRPr>
                    </a:p>
                  </a:txBody>
                  <a:tcPr marL="114539" marR="114539" marT="57270" marB="57270"/>
                </a:tc>
                <a:tc>
                  <a:txBody>
                    <a:bodyPr/>
                    <a:lstStyle/>
                    <a:p>
                      <a:r>
                        <a:rPr lang="en-US" altLang="zh-CN" sz="2500" b="0" i="0" dirty="0">
                          <a:latin typeface="+mj-lt"/>
                        </a:rPr>
                        <a:t>8</a:t>
                      </a:r>
                      <a:endParaRPr lang="zh-CN" altLang="en-US" sz="2500" dirty="0">
                        <a:latin typeface="+mj-lt"/>
                      </a:endParaRPr>
                    </a:p>
                  </a:txBody>
                  <a:tcPr marL="114539" marR="114539" marT="57270" marB="57270"/>
                </a:tc>
                <a:tc>
                  <a:txBody>
                    <a:bodyPr/>
                    <a:lstStyle/>
                    <a:p>
                      <a:r>
                        <a:rPr lang="en-US" altLang="zh-CN" sz="2500" b="0" i="0" dirty="0">
                          <a:latin typeface="+mj-lt"/>
                        </a:rPr>
                        <a:t>1</a:t>
                      </a:r>
                      <a:endParaRPr lang="zh-CN" altLang="en-US" sz="2500" dirty="0">
                        <a:latin typeface="+mj-lt"/>
                      </a:endParaRPr>
                    </a:p>
                  </a:txBody>
                  <a:tcPr marL="114539" marR="114539" marT="57270" marB="57270"/>
                </a:tc>
                <a:extLst>
                  <a:ext uri="{0D108BD9-81ED-4DB2-BD59-A6C34878D82A}">
                    <a16:rowId xmlns:a16="http://schemas.microsoft.com/office/drawing/2014/main" val="1660707553"/>
                  </a:ext>
                </a:extLst>
              </a:tr>
            </a:tbl>
          </a:graphicData>
        </a:graphic>
      </p:graphicFrame>
      <p:graphicFrame>
        <p:nvGraphicFramePr>
          <p:cNvPr id="13" name="表格 5">
            <a:extLst>
              <a:ext uri="{FF2B5EF4-FFF2-40B4-BE49-F238E27FC236}">
                <a16:creationId xmlns:a16="http://schemas.microsoft.com/office/drawing/2014/main" id="{7909E38C-2E10-7A40-BEB0-F19C3BCD3574}"/>
              </a:ext>
            </a:extLst>
          </p:cNvPr>
          <p:cNvGraphicFramePr>
            <a:graphicFrameLocks noGrp="1"/>
          </p:cNvGraphicFramePr>
          <p:nvPr>
            <p:extLst>
              <p:ext uri="{D42A27DB-BD31-4B8C-83A1-F6EECF244321}">
                <p14:modId xmlns:p14="http://schemas.microsoft.com/office/powerpoint/2010/main" val="3906593904"/>
              </p:ext>
            </p:extLst>
          </p:nvPr>
        </p:nvGraphicFramePr>
        <p:xfrm>
          <a:off x="7117081" y="5866350"/>
          <a:ext cx="2077812" cy="519453"/>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580575621"/>
                    </a:ext>
                  </a:extLst>
                </a:gridCol>
                <a:gridCol w="519453">
                  <a:extLst>
                    <a:ext uri="{9D8B030D-6E8A-4147-A177-3AD203B41FA5}">
                      <a16:colId xmlns:a16="http://schemas.microsoft.com/office/drawing/2014/main" val="3466651515"/>
                    </a:ext>
                  </a:extLst>
                </a:gridCol>
                <a:gridCol w="519453">
                  <a:extLst>
                    <a:ext uri="{9D8B030D-6E8A-4147-A177-3AD203B41FA5}">
                      <a16:colId xmlns:a16="http://schemas.microsoft.com/office/drawing/2014/main" val="1636369462"/>
                    </a:ext>
                  </a:extLst>
                </a:gridCol>
                <a:gridCol w="519453">
                  <a:extLst>
                    <a:ext uri="{9D8B030D-6E8A-4147-A177-3AD203B41FA5}">
                      <a16:colId xmlns:a16="http://schemas.microsoft.com/office/drawing/2014/main" val="2169010227"/>
                    </a:ext>
                  </a:extLst>
                </a:gridCol>
              </a:tblGrid>
              <a:tr h="519453">
                <a:tc>
                  <a:txBody>
                    <a:bodyPr/>
                    <a:lstStyle/>
                    <a:p>
                      <a:endParaRPr lang="zh-CN" altLang="en-US" sz="2300" b="0" i="0" dirty="0">
                        <a:latin typeface="Georgia Regular" panose="02040502050405020303" pitchFamily="18" charset="0"/>
                      </a:endParaRPr>
                    </a:p>
                  </a:txBody>
                  <a:tcPr marL="128084" marR="128084" marT="64043" marB="64043"/>
                </a:tc>
                <a:tc>
                  <a:txBody>
                    <a:bodyPr/>
                    <a:lstStyle/>
                    <a:p>
                      <a:endParaRPr lang="zh-CN" altLang="en-US" sz="2300" b="0" i="0" dirty="0">
                        <a:latin typeface="Georgia Regular" panose="02040502050405020303" pitchFamily="18" charset="0"/>
                      </a:endParaRPr>
                    </a:p>
                  </a:txBody>
                  <a:tcPr marL="128084" marR="128084" marT="64043" marB="64043"/>
                </a:tc>
                <a:tc>
                  <a:txBody>
                    <a:bodyPr/>
                    <a:lstStyle/>
                    <a:p>
                      <a:endParaRPr lang="zh-CN" altLang="en-US" sz="2300" b="0" i="0" dirty="0">
                        <a:latin typeface="Georgia Regular" panose="02040502050405020303" pitchFamily="18" charset="0"/>
                      </a:endParaRPr>
                    </a:p>
                  </a:txBody>
                  <a:tcPr marL="128084" marR="128084" marT="64043" marB="64043"/>
                </a:tc>
                <a:tc>
                  <a:txBody>
                    <a:bodyPr/>
                    <a:lstStyle/>
                    <a:p>
                      <a:endParaRPr lang="zh-CN" altLang="en-US" sz="2300" b="0" i="0" dirty="0">
                        <a:latin typeface="Georgia Regular" panose="02040502050405020303" pitchFamily="18" charset="0"/>
                      </a:endParaRPr>
                    </a:p>
                  </a:txBody>
                  <a:tcPr marL="128084" marR="128084" marT="64043" marB="64043"/>
                </a:tc>
                <a:extLst>
                  <a:ext uri="{0D108BD9-81ED-4DB2-BD59-A6C34878D82A}">
                    <a16:rowId xmlns:a16="http://schemas.microsoft.com/office/drawing/2014/main" val="3274996588"/>
                  </a:ext>
                </a:extLst>
              </a:tr>
            </a:tbl>
          </a:graphicData>
        </a:graphic>
      </p:graphicFrame>
      <p:sp>
        <p:nvSpPr>
          <p:cNvPr id="14" name="矩形 6">
            <a:extLst>
              <a:ext uri="{FF2B5EF4-FFF2-40B4-BE49-F238E27FC236}">
                <a16:creationId xmlns:a16="http://schemas.microsoft.com/office/drawing/2014/main" id="{A02AEF1E-314A-0743-A36A-59F9702CE510}"/>
              </a:ext>
            </a:extLst>
          </p:cNvPr>
          <p:cNvSpPr/>
          <p:nvPr/>
        </p:nvSpPr>
        <p:spPr>
          <a:xfrm>
            <a:off x="7112000" y="3819186"/>
            <a:ext cx="1038906" cy="1037385"/>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cxnSp>
        <p:nvCxnSpPr>
          <p:cNvPr id="15" name="直接连接符 8">
            <a:extLst>
              <a:ext uri="{FF2B5EF4-FFF2-40B4-BE49-F238E27FC236}">
                <a16:creationId xmlns:a16="http://schemas.microsoft.com/office/drawing/2014/main" id="{A2D4D568-DF7F-6F43-A53D-D613382B041C}"/>
              </a:ext>
            </a:extLst>
          </p:cNvPr>
          <p:cNvCxnSpPr/>
          <p:nvPr/>
        </p:nvCxnSpPr>
        <p:spPr>
          <a:xfrm flipH="1">
            <a:off x="7112000" y="4856571"/>
            <a:ext cx="5081" cy="1012821"/>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16" name="直接连接符 13">
            <a:extLst>
              <a:ext uri="{FF2B5EF4-FFF2-40B4-BE49-F238E27FC236}">
                <a16:creationId xmlns:a16="http://schemas.microsoft.com/office/drawing/2014/main" id="{30BB92BF-7C04-8847-85D6-B6BF8E7A4A1F}"/>
              </a:ext>
            </a:extLst>
          </p:cNvPr>
          <p:cNvCxnSpPr/>
          <p:nvPr/>
        </p:nvCxnSpPr>
        <p:spPr>
          <a:xfrm flipH="1">
            <a:off x="7631452" y="4856571"/>
            <a:ext cx="519455" cy="1012821"/>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17" name="矩形 17">
            <a:extLst>
              <a:ext uri="{FF2B5EF4-FFF2-40B4-BE49-F238E27FC236}">
                <a16:creationId xmlns:a16="http://schemas.microsoft.com/office/drawing/2014/main" id="{21C5293F-93EE-9A47-8267-D7B983E9D17E}"/>
              </a:ext>
            </a:extLst>
          </p:cNvPr>
          <p:cNvSpPr/>
          <p:nvPr/>
        </p:nvSpPr>
        <p:spPr>
          <a:xfrm>
            <a:off x="7111999" y="5869392"/>
            <a:ext cx="519453" cy="516411"/>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spTree>
    <p:extLst>
      <p:ext uri="{BB962C8B-B14F-4D97-AF65-F5344CB8AC3E}">
        <p14:creationId xmlns:p14="http://schemas.microsoft.com/office/powerpoint/2010/main" val="1945381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22F1-3D72-454B-9342-AA248D8BFF23}"/>
              </a:ext>
            </a:extLst>
          </p:cNvPr>
          <p:cNvSpPr>
            <a:spLocks noGrp="1"/>
          </p:cNvSpPr>
          <p:nvPr>
            <p:ph type="title"/>
          </p:nvPr>
        </p:nvSpPr>
        <p:spPr>
          <a:xfrm>
            <a:off x="1631576" y="179393"/>
            <a:ext cx="8910917" cy="785532"/>
          </a:xfrm>
        </p:spPr>
        <p:txBody>
          <a:bodyPr/>
          <a:lstStyle/>
          <a:p>
            <a:r>
              <a:rPr lang="en-US" altLang="zh-CN" sz="4000" dirty="0"/>
              <a:t>Strategy 2: Use dataflow architecture</a:t>
            </a:r>
            <a:endParaRPr lang="en-US" sz="4000" dirty="0"/>
          </a:p>
        </p:txBody>
      </p:sp>
      <p:sp>
        <p:nvSpPr>
          <p:cNvPr id="3" name="Content Placeholder 2">
            <a:extLst>
              <a:ext uri="{FF2B5EF4-FFF2-40B4-BE49-F238E27FC236}">
                <a16:creationId xmlns:a16="http://schemas.microsoft.com/office/drawing/2014/main" id="{F9885550-56EF-2545-BA97-A7E312595D80}"/>
              </a:ext>
            </a:extLst>
          </p:cNvPr>
          <p:cNvSpPr>
            <a:spLocks noGrp="1"/>
          </p:cNvSpPr>
          <p:nvPr>
            <p:ph idx="1"/>
          </p:nvPr>
        </p:nvSpPr>
        <p:spPr/>
        <p:txBody>
          <a:bodyPr/>
          <a:lstStyle/>
          <a:p>
            <a:r>
              <a:rPr lang="en-US" altLang="zh-CN" dirty="0"/>
              <a:t>1x1 conv</a:t>
            </a:r>
          </a:p>
          <a:p>
            <a:pPr lvl="1"/>
            <a:r>
              <a:rPr lang="en-US" altLang="zh-CN" dirty="0"/>
              <a:t>No line-buffer</a:t>
            </a:r>
          </a:p>
          <a:p>
            <a:r>
              <a:rPr lang="en-US" altLang="zh-CN" dirty="0"/>
              <a:t>shift</a:t>
            </a:r>
          </a:p>
          <a:p>
            <a:pPr lvl="1"/>
            <a:r>
              <a:rPr lang="en-US" altLang="zh-CN" dirty="0"/>
              <a:t>3x3 sliding window, II=1</a:t>
            </a:r>
            <a:endParaRPr lang="zh-CN" altLang="en-US" dirty="0"/>
          </a:p>
          <a:p>
            <a:r>
              <a:rPr lang="en-US" altLang="zh-CN" dirty="0"/>
              <a:t>2x2 max-pooling</a:t>
            </a:r>
          </a:p>
          <a:p>
            <a:pPr lvl="1"/>
            <a:r>
              <a:rPr lang="en-US" altLang="zh-CN" dirty="0"/>
              <a:t>2x2 sliding window, II=2</a:t>
            </a:r>
          </a:p>
          <a:p>
            <a:pPr marL="0" indent="0">
              <a:buNone/>
            </a:pPr>
            <a:endParaRPr lang="en-US" dirty="0"/>
          </a:p>
        </p:txBody>
      </p:sp>
      <p:sp>
        <p:nvSpPr>
          <p:cNvPr id="4" name="Slide Number Placeholder 3">
            <a:extLst>
              <a:ext uri="{FF2B5EF4-FFF2-40B4-BE49-F238E27FC236}">
                <a16:creationId xmlns:a16="http://schemas.microsoft.com/office/drawing/2014/main" id="{371F7568-39AA-4143-9380-B9141E46677E}"/>
              </a:ext>
            </a:extLst>
          </p:cNvPr>
          <p:cNvSpPr>
            <a:spLocks noGrp="1"/>
          </p:cNvSpPr>
          <p:nvPr>
            <p:ph type="sldNum" sz="quarter" idx="12"/>
          </p:nvPr>
        </p:nvSpPr>
        <p:spPr/>
        <p:txBody>
          <a:bodyPr/>
          <a:lstStyle/>
          <a:p>
            <a:fld id="{28712F75-E67D-3F4E-9BFB-3CCB81420A82}" type="slidenum">
              <a:rPr lang="en-US" smtClean="0"/>
              <a:t>35</a:t>
            </a:fld>
            <a:endParaRPr lang="en-US"/>
          </a:p>
        </p:txBody>
      </p:sp>
      <p:graphicFrame>
        <p:nvGraphicFramePr>
          <p:cNvPr id="18" name="表格 4">
            <a:extLst>
              <a:ext uri="{FF2B5EF4-FFF2-40B4-BE49-F238E27FC236}">
                <a16:creationId xmlns:a16="http://schemas.microsoft.com/office/drawing/2014/main" id="{7D0E73DB-F9AC-FC48-8163-9730932DE254}"/>
              </a:ext>
            </a:extLst>
          </p:cNvPr>
          <p:cNvGraphicFramePr>
            <a:graphicFrameLocks noGrp="1"/>
          </p:cNvGraphicFramePr>
          <p:nvPr/>
        </p:nvGraphicFramePr>
        <p:xfrm>
          <a:off x="7111999" y="3819186"/>
          <a:ext cx="2597265" cy="1558359"/>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139010845"/>
                    </a:ext>
                  </a:extLst>
                </a:gridCol>
                <a:gridCol w="519453">
                  <a:extLst>
                    <a:ext uri="{9D8B030D-6E8A-4147-A177-3AD203B41FA5}">
                      <a16:colId xmlns:a16="http://schemas.microsoft.com/office/drawing/2014/main" val="1144472352"/>
                    </a:ext>
                  </a:extLst>
                </a:gridCol>
                <a:gridCol w="519453">
                  <a:extLst>
                    <a:ext uri="{9D8B030D-6E8A-4147-A177-3AD203B41FA5}">
                      <a16:colId xmlns:a16="http://schemas.microsoft.com/office/drawing/2014/main" val="1670449740"/>
                    </a:ext>
                  </a:extLst>
                </a:gridCol>
                <a:gridCol w="519453">
                  <a:extLst>
                    <a:ext uri="{9D8B030D-6E8A-4147-A177-3AD203B41FA5}">
                      <a16:colId xmlns:a16="http://schemas.microsoft.com/office/drawing/2014/main" val="1756185873"/>
                    </a:ext>
                  </a:extLst>
                </a:gridCol>
                <a:gridCol w="519453">
                  <a:extLst>
                    <a:ext uri="{9D8B030D-6E8A-4147-A177-3AD203B41FA5}">
                      <a16:colId xmlns:a16="http://schemas.microsoft.com/office/drawing/2014/main" val="1528906886"/>
                    </a:ext>
                  </a:extLst>
                </a:gridCol>
              </a:tblGrid>
              <a:tr h="519453">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5</a:t>
                      </a:r>
                      <a:endParaRPr lang="zh-CN" altLang="en-US" sz="2500" dirty="0"/>
                    </a:p>
                  </a:txBody>
                  <a:tcPr marL="114539" marR="114539" marT="57270" marB="57270"/>
                </a:tc>
                <a:tc>
                  <a:txBody>
                    <a:bodyPr/>
                    <a:lstStyle/>
                    <a:p>
                      <a:r>
                        <a:rPr lang="en-US" altLang="zh-CN" sz="2500" dirty="0"/>
                        <a:t>6</a:t>
                      </a:r>
                      <a:endParaRPr lang="zh-CN" altLang="en-US" sz="2500" dirty="0"/>
                    </a:p>
                  </a:txBody>
                  <a:tcPr marL="114539" marR="114539" marT="57270" marB="57270"/>
                </a:tc>
                <a:tc>
                  <a:txBody>
                    <a:bodyPr/>
                    <a:lstStyle/>
                    <a:p>
                      <a:r>
                        <a:rPr lang="en-US" altLang="zh-CN" sz="2500" dirty="0"/>
                        <a:t>9</a:t>
                      </a:r>
                      <a:endParaRPr lang="zh-CN" altLang="en-US" sz="2500" dirty="0"/>
                    </a:p>
                  </a:txBody>
                  <a:tcPr marL="114539" marR="114539" marT="57270" marB="57270"/>
                </a:tc>
                <a:extLst>
                  <a:ext uri="{0D108BD9-81ED-4DB2-BD59-A6C34878D82A}">
                    <a16:rowId xmlns:a16="http://schemas.microsoft.com/office/drawing/2014/main" val="3795052641"/>
                  </a:ext>
                </a:extLst>
              </a:tr>
              <a:tr h="519453">
                <a:tc>
                  <a:txBody>
                    <a:bodyPr/>
                    <a:lstStyle/>
                    <a:p>
                      <a:r>
                        <a:rPr lang="en-US" altLang="zh-CN" sz="2500" dirty="0"/>
                        <a:t>1</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7</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extLst>
                  <a:ext uri="{0D108BD9-81ED-4DB2-BD59-A6C34878D82A}">
                    <a16:rowId xmlns:a16="http://schemas.microsoft.com/office/drawing/2014/main" val="1607598743"/>
                  </a:ext>
                </a:extLst>
              </a:tr>
              <a:tr h="519453">
                <a:tc>
                  <a:txBody>
                    <a:bodyPr/>
                    <a:lstStyle/>
                    <a:p>
                      <a:r>
                        <a:rPr lang="en-US" altLang="zh-CN" sz="2500" dirty="0"/>
                        <a:t>6</a:t>
                      </a:r>
                      <a:endParaRPr lang="zh-CN" altLang="en-US" sz="2500" dirty="0"/>
                    </a:p>
                  </a:txBody>
                  <a:tcPr marL="114539" marR="114539" marT="57270" marB="57270"/>
                </a:tc>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1</a:t>
                      </a:r>
                      <a:endParaRPr lang="zh-CN" altLang="en-US" sz="2500" dirty="0"/>
                    </a:p>
                  </a:txBody>
                  <a:tcPr marL="114539" marR="114539" marT="57270" marB="57270"/>
                </a:tc>
                <a:extLst>
                  <a:ext uri="{0D108BD9-81ED-4DB2-BD59-A6C34878D82A}">
                    <a16:rowId xmlns:a16="http://schemas.microsoft.com/office/drawing/2014/main" val="1660707553"/>
                  </a:ext>
                </a:extLst>
              </a:tr>
            </a:tbl>
          </a:graphicData>
        </a:graphic>
      </p:graphicFrame>
      <p:graphicFrame>
        <p:nvGraphicFramePr>
          <p:cNvPr id="19" name="表格 5">
            <a:extLst>
              <a:ext uri="{FF2B5EF4-FFF2-40B4-BE49-F238E27FC236}">
                <a16:creationId xmlns:a16="http://schemas.microsoft.com/office/drawing/2014/main" id="{3C57A769-6963-274A-8812-1FAAC8A9F5B4}"/>
              </a:ext>
            </a:extLst>
          </p:cNvPr>
          <p:cNvGraphicFramePr>
            <a:graphicFrameLocks noGrp="1"/>
          </p:cNvGraphicFramePr>
          <p:nvPr>
            <p:extLst/>
          </p:nvPr>
        </p:nvGraphicFramePr>
        <p:xfrm>
          <a:off x="7117081" y="5866350"/>
          <a:ext cx="2077812" cy="519453"/>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580575621"/>
                    </a:ext>
                  </a:extLst>
                </a:gridCol>
                <a:gridCol w="519453">
                  <a:extLst>
                    <a:ext uri="{9D8B030D-6E8A-4147-A177-3AD203B41FA5}">
                      <a16:colId xmlns:a16="http://schemas.microsoft.com/office/drawing/2014/main" val="3466651515"/>
                    </a:ext>
                  </a:extLst>
                </a:gridCol>
                <a:gridCol w="519453">
                  <a:extLst>
                    <a:ext uri="{9D8B030D-6E8A-4147-A177-3AD203B41FA5}">
                      <a16:colId xmlns:a16="http://schemas.microsoft.com/office/drawing/2014/main" val="1636369462"/>
                    </a:ext>
                  </a:extLst>
                </a:gridCol>
                <a:gridCol w="519453">
                  <a:extLst>
                    <a:ext uri="{9D8B030D-6E8A-4147-A177-3AD203B41FA5}">
                      <a16:colId xmlns:a16="http://schemas.microsoft.com/office/drawing/2014/main" val="2169010227"/>
                    </a:ext>
                  </a:extLst>
                </a:gridCol>
              </a:tblGrid>
              <a:tr h="519453">
                <a:tc>
                  <a:txBody>
                    <a:bodyPr/>
                    <a:lstStyle/>
                    <a:p>
                      <a:r>
                        <a:rPr lang="en-US" altLang="zh-CN" sz="2300" dirty="0"/>
                        <a:t>4</a:t>
                      </a:r>
                      <a:endParaRPr lang="zh-CN" altLang="en-US" sz="2300" dirty="0"/>
                    </a:p>
                  </a:txBody>
                  <a:tcPr marL="128084" marR="128084" marT="64043" marB="64043"/>
                </a:tc>
                <a:tc>
                  <a:txBody>
                    <a:bodyPr/>
                    <a:lstStyle/>
                    <a:p>
                      <a:endParaRPr lang="zh-CN" altLang="en-US" sz="2300"/>
                    </a:p>
                  </a:txBody>
                  <a:tcPr marL="128084" marR="128084" marT="64043" marB="64043"/>
                </a:tc>
                <a:tc>
                  <a:txBody>
                    <a:bodyPr/>
                    <a:lstStyle/>
                    <a:p>
                      <a:endParaRPr lang="zh-CN" altLang="en-US" sz="2300"/>
                    </a:p>
                  </a:txBody>
                  <a:tcPr marL="128084" marR="128084" marT="64043" marB="64043"/>
                </a:tc>
                <a:tc>
                  <a:txBody>
                    <a:bodyPr/>
                    <a:lstStyle/>
                    <a:p>
                      <a:endParaRPr lang="zh-CN" altLang="en-US" sz="2300" dirty="0"/>
                    </a:p>
                  </a:txBody>
                  <a:tcPr marL="128084" marR="128084" marT="64043" marB="64043"/>
                </a:tc>
                <a:extLst>
                  <a:ext uri="{0D108BD9-81ED-4DB2-BD59-A6C34878D82A}">
                    <a16:rowId xmlns:a16="http://schemas.microsoft.com/office/drawing/2014/main" val="3274996588"/>
                  </a:ext>
                </a:extLst>
              </a:tr>
            </a:tbl>
          </a:graphicData>
        </a:graphic>
      </p:graphicFrame>
      <p:sp>
        <p:nvSpPr>
          <p:cNvPr id="20" name="矩形 6">
            <a:extLst>
              <a:ext uri="{FF2B5EF4-FFF2-40B4-BE49-F238E27FC236}">
                <a16:creationId xmlns:a16="http://schemas.microsoft.com/office/drawing/2014/main" id="{6623D459-52BF-9D43-B51E-F25575460858}"/>
              </a:ext>
            </a:extLst>
          </p:cNvPr>
          <p:cNvSpPr/>
          <p:nvPr/>
        </p:nvSpPr>
        <p:spPr>
          <a:xfrm>
            <a:off x="7112000" y="3819186"/>
            <a:ext cx="1038906" cy="1037385"/>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21" name="直接连接符 8">
            <a:extLst>
              <a:ext uri="{FF2B5EF4-FFF2-40B4-BE49-F238E27FC236}">
                <a16:creationId xmlns:a16="http://schemas.microsoft.com/office/drawing/2014/main" id="{AD8345F4-3221-AF48-BB8B-DDA30DBA2F89}"/>
              </a:ext>
            </a:extLst>
          </p:cNvPr>
          <p:cNvCxnSpPr/>
          <p:nvPr/>
        </p:nvCxnSpPr>
        <p:spPr>
          <a:xfrm flipH="1">
            <a:off x="7112000" y="4856571"/>
            <a:ext cx="5081" cy="1012821"/>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22" name="直接连接符 13">
            <a:extLst>
              <a:ext uri="{FF2B5EF4-FFF2-40B4-BE49-F238E27FC236}">
                <a16:creationId xmlns:a16="http://schemas.microsoft.com/office/drawing/2014/main" id="{C169542E-34FF-F541-A26E-8E76866D04BC}"/>
              </a:ext>
            </a:extLst>
          </p:cNvPr>
          <p:cNvCxnSpPr/>
          <p:nvPr/>
        </p:nvCxnSpPr>
        <p:spPr>
          <a:xfrm flipH="1">
            <a:off x="7631452" y="4856571"/>
            <a:ext cx="519455" cy="1012821"/>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23" name="矩形 17">
            <a:extLst>
              <a:ext uri="{FF2B5EF4-FFF2-40B4-BE49-F238E27FC236}">
                <a16:creationId xmlns:a16="http://schemas.microsoft.com/office/drawing/2014/main" id="{79F49BC4-D32E-DF4A-8EF9-56B30725D361}"/>
              </a:ext>
            </a:extLst>
          </p:cNvPr>
          <p:cNvSpPr/>
          <p:nvPr/>
        </p:nvSpPr>
        <p:spPr>
          <a:xfrm>
            <a:off x="7111999" y="5869392"/>
            <a:ext cx="519453" cy="516411"/>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24" name="TextBox 23">
            <a:extLst>
              <a:ext uri="{FF2B5EF4-FFF2-40B4-BE49-F238E27FC236}">
                <a16:creationId xmlns:a16="http://schemas.microsoft.com/office/drawing/2014/main" id="{BF4A9C9F-2521-3C44-AC8A-ED0234BB1497}"/>
              </a:ext>
            </a:extLst>
          </p:cNvPr>
          <p:cNvSpPr txBox="1"/>
          <p:nvPr/>
        </p:nvSpPr>
        <p:spPr>
          <a:xfrm>
            <a:off x="6112931" y="2367560"/>
            <a:ext cx="3596334" cy="954107"/>
          </a:xfrm>
          <a:prstGeom prst="rect">
            <a:avLst/>
          </a:prstGeom>
          <a:noFill/>
        </p:spPr>
        <p:txBody>
          <a:bodyPr wrap="square" rtlCol="0">
            <a:spAutoFit/>
          </a:bodyPr>
          <a:lstStyle/>
          <a:p>
            <a:r>
              <a:rPr lang="en-US" sz="2800" b="1" dirty="0">
                <a:solidFill>
                  <a:schemeClr val="tx2"/>
                </a:solidFill>
                <a:cs typeface="Arial" panose="020B0604020202020204" pitchFamily="34" charset="0"/>
              </a:rPr>
              <a:t>2x2 max-pooling example:</a:t>
            </a:r>
          </a:p>
        </p:txBody>
      </p:sp>
    </p:spTree>
    <p:extLst>
      <p:ext uri="{BB962C8B-B14F-4D97-AF65-F5344CB8AC3E}">
        <p14:creationId xmlns:p14="http://schemas.microsoft.com/office/powerpoint/2010/main" val="1247702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22F1-3D72-454B-9342-AA248D8BFF23}"/>
              </a:ext>
            </a:extLst>
          </p:cNvPr>
          <p:cNvSpPr>
            <a:spLocks noGrp="1"/>
          </p:cNvSpPr>
          <p:nvPr>
            <p:ph type="title"/>
          </p:nvPr>
        </p:nvSpPr>
        <p:spPr>
          <a:xfrm>
            <a:off x="1631576" y="179393"/>
            <a:ext cx="8910917" cy="785532"/>
          </a:xfrm>
        </p:spPr>
        <p:txBody>
          <a:bodyPr/>
          <a:lstStyle/>
          <a:p>
            <a:r>
              <a:rPr lang="en-US" altLang="zh-CN" sz="4000" dirty="0"/>
              <a:t>Strategy 2: Use dataflow architecture</a:t>
            </a:r>
            <a:endParaRPr lang="en-US" sz="4000" dirty="0"/>
          </a:p>
        </p:txBody>
      </p:sp>
      <p:sp>
        <p:nvSpPr>
          <p:cNvPr id="3" name="Content Placeholder 2">
            <a:extLst>
              <a:ext uri="{FF2B5EF4-FFF2-40B4-BE49-F238E27FC236}">
                <a16:creationId xmlns:a16="http://schemas.microsoft.com/office/drawing/2014/main" id="{F9885550-56EF-2545-BA97-A7E312595D80}"/>
              </a:ext>
            </a:extLst>
          </p:cNvPr>
          <p:cNvSpPr>
            <a:spLocks noGrp="1"/>
          </p:cNvSpPr>
          <p:nvPr>
            <p:ph idx="1"/>
          </p:nvPr>
        </p:nvSpPr>
        <p:spPr/>
        <p:txBody>
          <a:bodyPr/>
          <a:lstStyle/>
          <a:p>
            <a:r>
              <a:rPr lang="en-US" altLang="zh-CN" dirty="0"/>
              <a:t>1x1 conv</a:t>
            </a:r>
          </a:p>
          <a:p>
            <a:pPr lvl="1"/>
            <a:r>
              <a:rPr lang="en-US" altLang="zh-CN" dirty="0"/>
              <a:t>No line-buffer</a:t>
            </a:r>
          </a:p>
          <a:p>
            <a:r>
              <a:rPr lang="en-US" altLang="zh-CN" dirty="0"/>
              <a:t>shift</a:t>
            </a:r>
          </a:p>
          <a:p>
            <a:pPr lvl="1"/>
            <a:r>
              <a:rPr lang="en-US" altLang="zh-CN" dirty="0"/>
              <a:t>3x3 sliding window, II=1</a:t>
            </a:r>
            <a:endParaRPr lang="zh-CN" altLang="en-US" dirty="0"/>
          </a:p>
          <a:p>
            <a:r>
              <a:rPr lang="en-US" altLang="zh-CN" dirty="0"/>
              <a:t>2x2 max-pooling</a:t>
            </a:r>
          </a:p>
          <a:p>
            <a:pPr lvl="1"/>
            <a:r>
              <a:rPr lang="en-US" altLang="zh-CN" dirty="0"/>
              <a:t>2x2 sliding window, II=2</a:t>
            </a:r>
          </a:p>
          <a:p>
            <a:pPr marL="0" indent="0">
              <a:buNone/>
            </a:pPr>
            <a:endParaRPr lang="en-US" dirty="0"/>
          </a:p>
        </p:txBody>
      </p:sp>
      <p:sp>
        <p:nvSpPr>
          <p:cNvPr id="4" name="Slide Number Placeholder 3">
            <a:extLst>
              <a:ext uri="{FF2B5EF4-FFF2-40B4-BE49-F238E27FC236}">
                <a16:creationId xmlns:a16="http://schemas.microsoft.com/office/drawing/2014/main" id="{371F7568-39AA-4143-9380-B9141E46677E}"/>
              </a:ext>
            </a:extLst>
          </p:cNvPr>
          <p:cNvSpPr>
            <a:spLocks noGrp="1"/>
          </p:cNvSpPr>
          <p:nvPr>
            <p:ph type="sldNum" sz="quarter" idx="12"/>
          </p:nvPr>
        </p:nvSpPr>
        <p:spPr/>
        <p:txBody>
          <a:bodyPr/>
          <a:lstStyle/>
          <a:p>
            <a:fld id="{28712F75-E67D-3F4E-9BFB-3CCB81420A82}" type="slidenum">
              <a:rPr lang="en-US" smtClean="0"/>
              <a:t>36</a:t>
            </a:fld>
            <a:endParaRPr lang="en-US"/>
          </a:p>
        </p:txBody>
      </p:sp>
      <p:sp>
        <p:nvSpPr>
          <p:cNvPr id="24" name="TextBox 23">
            <a:extLst>
              <a:ext uri="{FF2B5EF4-FFF2-40B4-BE49-F238E27FC236}">
                <a16:creationId xmlns:a16="http://schemas.microsoft.com/office/drawing/2014/main" id="{BF4A9C9F-2521-3C44-AC8A-ED0234BB1497}"/>
              </a:ext>
            </a:extLst>
          </p:cNvPr>
          <p:cNvSpPr txBox="1"/>
          <p:nvPr/>
        </p:nvSpPr>
        <p:spPr>
          <a:xfrm>
            <a:off x="6112931" y="2367560"/>
            <a:ext cx="3596334" cy="954107"/>
          </a:xfrm>
          <a:prstGeom prst="rect">
            <a:avLst/>
          </a:prstGeom>
          <a:noFill/>
        </p:spPr>
        <p:txBody>
          <a:bodyPr wrap="square" rtlCol="0">
            <a:spAutoFit/>
          </a:bodyPr>
          <a:lstStyle/>
          <a:p>
            <a:r>
              <a:rPr lang="en-US" sz="2800" b="1" dirty="0">
                <a:solidFill>
                  <a:schemeClr val="tx2"/>
                </a:solidFill>
                <a:cs typeface="Arial" panose="020B0604020202020204" pitchFamily="34" charset="0"/>
              </a:rPr>
              <a:t>2x2 max-pooling example:</a:t>
            </a:r>
          </a:p>
        </p:txBody>
      </p:sp>
      <p:graphicFrame>
        <p:nvGraphicFramePr>
          <p:cNvPr id="12" name="表格 4">
            <a:extLst>
              <a:ext uri="{FF2B5EF4-FFF2-40B4-BE49-F238E27FC236}">
                <a16:creationId xmlns:a16="http://schemas.microsoft.com/office/drawing/2014/main" id="{0E9DA715-AD84-4044-B5EC-6AB9BED169BF}"/>
              </a:ext>
            </a:extLst>
          </p:cNvPr>
          <p:cNvGraphicFramePr>
            <a:graphicFrameLocks noGrp="1"/>
          </p:cNvGraphicFramePr>
          <p:nvPr>
            <p:extLst>
              <p:ext uri="{D42A27DB-BD31-4B8C-83A1-F6EECF244321}">
                <p14:modId xmlns:p14="http://schemas.microsoft.com/office/powerpoint/2010/main" val="3346120803"/>
              </p:ext>
            </p:extLst>
          </p:nvPr>
        </p:nvGraphicFramePr>
        <p:xfrm>
          <a:off x="7111999" y="3819186"/>
          <a:ext cx="2597265" cy="1558359"/>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139010845"/>
                    </a:ext>
                  </a:extLst>
                </a:gridCol>
                <a:gridCol w="519453">
                  <a:extLst>
                    <a:ext uri="{9D8B030D-6E8A-4147-A177-3AD203B41FA5}">
                      <a16:colId xmlns:a16="http://schemas.microsoft.com/office/drawing/2014/main" val="1144472352"/>
                    </a:ext>
                  </a:extLst>
                </a:gridCol>
                <a:gridCol w="519453">
                  <a:extLst>
                    <a:ext uri="{9D8B030D-6E8A-4147-A177-3AD203B41FA5}">
                      <a16:colId xmlns:a16="http://schemas.microsoft.com/office/drawing/2014/main" val="1670449740"/>
                    </a:ext>
                  </a:extLst>
                </a:gridCol>
                <a:gridCol w="519453">
                  <a:extLst>
                    <a:ext uri="{9D8B030D-6E8A-4147-A177-3AD203B41FA5}">
                      <a16:colId xmlns:a16="http://schemas.microsoft.com/office/drawing/2014/main" val="1756185873"/>
                    </a:ext>
                  </a:extLst>
                </a:gridCol>
                <a:gridCol w="519453">
                  <a:extLst>
                    <a:ext uri="{9D8B030D-6E8A-4147-A177-3AD203B41FA5}">
                      <a16:colId xmlns:a16="http://schemas.microsoft.com/office/drawing/2014/main" val="1528906886"/>
                    </a:ext>
                  </a:extLst>
                </a:gridCol>
              </a:tblGrid>
              <a:tr h="519453">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5</a:t>
                      </a:r>
                      <a:endParaRPr lang="zh-CN" altLang="en-US" sz="2500" dirty="0"/>
                    </a:p>
                  </a:txBody>
                  <a:tcPr marL="114539" marR="114539" marT="57270" marB="57270"/>
                </a:tc>
                <a:tc>
                  <a:txBody>
                    <a:bodyPr/>
                    <a:lstStyle/>
                    <a:p>
                      <a:r>
                        <a:rPr lang="en-US" altLang="zh-CN" sz="2500" dirty="0"/>
                        <a:t>6</a:t>
                      </a:r>
                      <a:endParaRPr lang="zh-CN" altLang="en-US" sz="2500" dirty="0"/>
                    </a:p>
                  </a:txBody>
                  <a:tcPr marL="114539" marR="114539" marT="57270" marB="57270"/>
                </a:tc>
                <a:tc>
                  <a:txBody>
                    <a:bodyPr/>
                    <a:lstStyle/>
                    <a:p>
                      <a:r>
                        <a:rPr lang="en-US" altLang="zh-CN" sz="2500" dirty="0"/>
                        <a:t>9</a:t>
                      </a:r>
                      <a:endParaRPr lang="zh-CN" altLang="en-US" sz="2500" dirty="0"/>
                    </a:p>
                  </a:txBody>
                  <a:tcPr marL="114539" marR="114539" marT="57270" marB="57270"/>
                </a:tc>
                <a:extLst>
                  <a:ext uri="{0D108BD9-81ED-4DB2-BD59-A6C34878D82A}">
                    <a16:rowId xmlns:a16="http://schemas.microsoft.com/office/drawing/2014/main" val="3795052641"/>
                  </a:ext>
                </a:extLst>
              </a:tr>
              <a:tr h="519453">
                <a:tc>
                  <a:txBody>
                    <a:bodyPr/>
                    <a:lstStyle/>
                    <a:p>
                      <a:r>
                        <a:rPr lang="en-US" altLang="zh-CN" sz="2500" dirty="0"/>
                        <a:t>1</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7</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extLst>
                  <a:ext uri="{0D108BD9-81ED-4DB2-BD59-A6C34878D82A}">
                    <a16:rowId xmlns:a16="http://schemas.microsoft.com/office/drawing/2014/main" val="1607598743"/>
                  </a:ext>
                </a:extLst>
              </a:tr>
              <a:tr h="519453">
                <a:tc>
                  <a:txBody>
                    <a:bodyPr/>
                    <a:lstStyle/>
                    <a:p>
                      <a:r>
                        <a:rPr lang="en-US" altLang="zh-CN" sz="2500" dirty="0"/>
                        <a:t>6</a:t>
                      </a:r>
                      <a:endParaRPr lang="zh-CN" altLang="en-US" sz="2500" dirty="0"/>
                    </a:p>
                  </a:txBody>
                  <a:tcPr marL="114539" marR="114539" marT="57270" marB="57270"/>
                </a:tc>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1</a:t>
                      </a:r>
                      <a:endParaRPr lang="zh-CN" altLang="en-US" sz="2500" dirty="0"/>
                    </a:p>
                  </a:txBody>
                  <a:tcPr marL="114539" marR="114539" marT="57270" marB="57270"/>
                </a:tc>
                <a:extLst>
                  <a:ext uri="{0D108BD9-81ED-4DB2-BD59-A6C34878D82A}">
                    <a16:rowId xmlns:a16="http://schemas.microsoft.com/office/drawing/2014/main" val="1660707553"/>
                  </a:ext>
                </a:extLst>
              </a:tr>
            </a:tbl>
          </a:graphicData>
        </a:graphic>
      </p:graphicFrame>
      <p:graphicFrame>
        <p:nvGraphicFramePr>
          <p:cNvPr id="13" name="表格 5">
            <a:extLst>
              <a:ext uri="{FF2B5EF4-FFF2-40B4-BE49-F238E27FC236}">
                <a16:creationId xmlns:a16="http://schemas.microsoft.com/office/drawing/2014/main" id="{814FDEB4-3E8C-734B-8A02-9C0AAF7DE739}"/>
              </a:ext>
            </a:extLst>
          </p:cNvPr>
          <p:cNvGraphicFramePr>
            <a:graphicFrameLocks noGrp="1"/>
          </p:cNvGraphicFramePr>
          <p:nvPr/>
        </p:nvGraphicFramePr>
        <p:xfrm>
          <a:off x="7117081" y="5866350"/>
          <a:ext cx="2077812" cy="519453"/>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580575621"/>
                    </a:ext>
                  </a:extLst>
                </a:gridCol>
                <a:gridCol w="519453">
                  <a:extLst>
                    <a:ext uri="{9D8B030D-6E8A-4147-A177-3AD203B41FA5}">
                      <a16:colId xmlns:a16="http://schemas.microsoft.com/office/drawing/2014/main" val="3466651515"/>
                    </a:ext>
                  </a:extLst>
                </a:gridCol>
                <a:gridCol w="519453">
                  <a:extLst>
                    <a:ext uri="{9D8B030D-6E8A-4147-A177-3AD203B41FA5}">
                      <a16:colId xmlns:a16="http://schemas.microsoft.com/office/drawing/2014/main" val="1636369462"/>
                    </a:ext>
                  </a:extLst>
                </a:gridCol>
                <a:gridCol w="519453">
                  <a:extLst>
                    <a:ext uri="{9D8B030D-6E8A-4147-A177-3AD203B41FA5}">
                      <a16:colId xmlns:a16="http://schemas.microsoft.com/office/drawing/2014/main" val="2169010227"/>
                    </a:ext>
                  </a:extLst>
                </a:gridCol>
              </a:tblGrid>
              <a:tr h="519453">
                <a:tc>
                  <a:txBody>
                    <a:bodyPr/>
                    <a:lstStyle/>
                    <a:p>
                      <a:r>
                        <a:rPr lang="en-US" altLang="zh-CN" sz="2300" dirty="0"/>
                        <a:t>4</a:t>
                      </a:r>
                      <a:endParaRPr lang="zh-CN" altLang="en-US" sz="2300" dirty="0"/>
                    </a:p>
                  </a:txBody>
                  <a:tcPr marL="128084" marR="128084" marT="64043" marB="64043"/>
                </a:tc>
                <a:tc>
                  <a:txBody>
                    <a:bodyPr/>
                    <a:lstStyle/>
                    <a:p>
                      <a:endParaRPr lang="zh-CN" altLang="en-US" sz="2300"/>
                    </a:p>
                  </a:txBody>
                  <a:tcPr marL="128084" marR="128084" marT="64043" marB="64043"/>
                </a:tc>
                <a:tc>
                  <a:txBody>
                    <a:bodyPr/>
                    <a:lstStyle/>
                    <a:p>
                      <a:endParaRPr lang="zh-CN" altLang="en-US" sz="2300"/>
                    </a:p>
                  </a:txBody>
                  <a:tcPr marL="128084" marR="128084" marT="64043" marB="64043"/>
                </a:tc>
                <a:tc>
                  <a:txBody>
                    <a:bodyPr/>
                    <a:lstStyle/>
                    <a:p>
                      <a:endParaRPr lang="zh-CN" altLang="en-US" sz="2300" dirty="0"/>
                    </a:p>
                  </a:txBody>
                  <a:tcPr marL="128084" marR="128084" marT="64043" marB="64043"/>
                </a:tc>
                <a:extLst>
                  <a:ext uri="{0D108BD9-81ED-4DB2-BD59-A6C34878D82A}">
                    <a16:rowId xmlns:a16="http://schemas.microsoft.com/office/drawing/2014/main" val="3274996588"/>
                  </a:ext>
                </a:extLst>
              </a:tr>
            </a:tbl>
          </a:graphicData>
        </a:graphic>
      </p:graphicFrame>
      <p:sp>
        <p:nvSpPr>
          <p:cNvPr id="14" name="矩形 6">
            <a:extLst>
              <a:ext uri="{FF2B5EF4-FFF2-40B4-BE49-F238E27FC236}">
                <a16:creationId xmlns:a16="http://schemas.microsoft.com/office/drawing/2014/main" id="{60DDD445-A312-9B47-A632-EFDD3169A0C2}"/>
              </a:ext>
            </a:extLst>
          </p:cNvPr>
          <p:cNvSpPr/>
          <p:nvPr/>
        </p:nvSpPr>
        <p:spPr>
          <a:xfrm>
            <a:off x="7631451" y="3819186"/>
            <a:ext cx="1038906" cy="1037385"/>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272400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22F1-3D72-454B-9342-AA248D8BFF23}"/>
              </a:ext>
            </a:extLst>
          </p:cNvPr>
          <p:cNvSpPr>
            <a:spLocks noGrp="1"/>
          </p:cNvSpPr>
          <p:nvPr>
            <p:ph type="title"/>
          </p:nvPr>
        </p:nvSpPr>
        <p:spPr>
          <a:xfrm>
            <a:off x="1631576" y="179393"/>
            <a:ext cx="8910917" cy="785532"/>
          </a:xfrm>
        </p:spPr>
        <p:txBody>
          <a:bodyPr/>
          <a:lstStyle/>
          <a:p>
            <a:r>
              <a:rPr lang="en-US" altLang="zh-CN" sz="4000" dirty="0"/>
              <a:t>Strategy 2: Use dataflow architecture</a:t>
            </a:r>
            <a:endParaRPr lang="en-US" sz="4000" dirty="0"/>
          </a:p>
        </p:txBody>
      </p:sp>
      <p:sp>
        <p:nvSpPr>
          <p:cNvPr id="3" name="Content Placeholder 2">
            <a:extLst>
              <a:ext uri="{FF2B5EF4-FFF2-40B4-BE49-F238E27FC236}">
                <a16:creationId xmlns:a16="http://schemas.microsoft.com/office/drawing/2014/main" id="{F9885550-56EF-2545-BA97-A7E312595D80}"/>
              </a:ext>
            </a:extLst>
          </p:cNvPr>
          <p:cNvSpPr>
            <a:spLocks noGrp="1"/>
          </p:cNvSpPr>
          <p:nvPr>
            <p:ph idx="1"/>
          </p:nvPr>
        </p:nvSpPr>
        <p:spPr/>
        <p:txBody>
          <a:bodyPr/>
          <a:lstStyle/>
          <a:p>
            <a:r>
              <a:rPr lang="en-US" altLang="zh-CN" dirty="0"/>
              <a:t>1x1 conv</a:t>
            </a:r>
          </a:p>
          <a:p>
            <a:pPr lvl="1"/>
            <a:r>
              <a:rPr lang="en-US" altLang="zh-CN" dirty="0"/>
              <a:t>No line-buffer</a:t>
            </a:r>
          </a:p>
          <a:p>
            <a:r>
              <a:rPr lang="en-US" altLang="zh-CN" dirty="0"/>
              <a:t>shift</a:t>
            </a:r>
          </a:p>
          <a:p>
            <a:pPr lvl="1"/>
            <a:r>
              <a:rPr lang="en-US" altLang="zh-CN" dirty="0"/>
              <a:t>3x3 sliding window, II=1</a:t>
            </a:r>
            <a:endParaRPr lang="zh-CN" altLang="en-US" dirty="0"/>
          </a:p>
          <a:p>
            <a:r>
              <a:rPr lang="en-US" altLang="zh-CN" dirty="0"/>
              <a:t>2x2 max-pooling</a:t>
            </a:r>
          </a:p>
          <a:p>
            <a:pPr lvl="1"/>
            <a:r>
              <a:rPr lang="en-US" altLang="zh-CN" dirty="0"/>
              <a:t>2x2 sliding window, II=2</a:t>
            </a:r>
          </a:p>
          <a:p>
            <a:pPr marL="0" indent="0">
              <a:buNone/>
            </a:pPr>
            <a:endParaRPr lang="en-US" dirty="0"/>
          </a:p>
        </p:txBody>
      </p:sp>
      <p:sp>
        <p:nvSpPr>
          <p:cNvPr id="4" name="Slide Number Placeholder 3">
            <a:extLst>
              <a:ext uri="{FF2B5EF4-FFF2-40B4-BE49-F238E27FC236}">
                <a16:creationId xmlns:a16="http://schemas.microsoft.com/office/drawing/2014/main" id="{371F7568-39AA-4143-9380-B9141E46677E}"/>
              </a:ext>
            </a:extLst>
          </p:cNvPr>
          <p:cNvSpPr>
            <a:spLocks noGrp="1"/>
          </p:cNvSpPr>
          <p:nvPr>
            <p:ph type="sldNum" sz="quarter" idx="12"/>
          </p:nvPr>
        </p:nvSpPr>
        <p:spPr/>
        <p:txBody>
          <a:bodyPr/>
          <a:lstStyle/>
          <a:p>
            <a:fld id="{28712F75-E67D-3F4E-9BFB-3CCB81420A82}" type="slidenum">
              <a:rPr lang="en-US" smtClean="0"/>
              <a:t>37</a:t>
            </a:fld>
            <a:endParaRPr lang="en-US"/>
          </a:p>
        </p:txBody>
      </p:sp>
      <p:sp>
        <p:nvSpPr>
          <p:cNvPr id="24" name="TextBox 23">
            <a:extLst>
              <a:ext uri="{FF2B5EF4-FFF2-40B4-BE49-F238E27FC236}">
                <a16:creationId xmlns:a16="http://schemas.microsoft.com/office/drawing/2014/main" id="{BF4A9C9F-2521-3C44-AC8A-ED0234BB1497}"/>
              </a:ext>
            </a:extLst>
          </p:cNvPr>
          <p:cNvSpPr txBox="1"/>
          <p:nvPr/>
        </p:nvSpPr>
        <p:spPr>
          <a:xfrm>
            <a:off x="6112931" y="2367560"/>
            <a:ext cx="3596334" cy="954107"/>
          </a:xfrm>
          <a:prstGeom prst="rect">
            <a:avLst/>
          </a:prstGeom>
          <a:noFill/>
        </p:spPr>
        <p:txBody>
          <a:bodyPr wrap="square" rtlCol="0">
            <a:spAutoFit/>
          </a:bodyPr>
          <a:lstStyle/>
          <a:p>
            <a:r>
              <a:rPr lang="en-US" sz="2800" b="1" dirty="0">
                <a:solidFill>
                  <a:schemeClr val="tx2"/>
                </a:solidFill>
                <a:cs typeface="Arial" panose="020B0604020202020204" pitchFamily="34" charset="0"/>
              </a:rPr>
              <a:t>2x2 max-pooling example:</a:t>
            </a:r>
          </a:p>
        </p:txBody>
      </p:sp>
      <p:graphicFrame>
        <p:nvGraphicFramePr>
          <p:cNvPr id="6" name="表格 4">
            <a:extLst>
              <a:ext uri="{FF2B5EF4-FFF2-40B4-BE49-F238E27FC236}">
                <a16:creationId xmlns:a16="http://schemas.microsoft.com/office/drawing/2014/main" id="{9E2CA115-8C09-E748-890A-D4B42CEDB7E4}"/>
              </a:ext>
            </a:extLst>
          </p:cNvPr>
          <p:cNvGraphicFramePr>
            <a:graphicFrameLocks noGrp="1"/>
          </p:cNvGraphicFramePr>
          <p:nvPr>
            <p:extLst>
              <p:ext uri="{D42A27DB-BD31-4B8C-83A1-F6EECF244321}">
                <p14:modId xmlns:p14="http://schemas.microsoft.com/office/powerpoint/2010/main" val="4175381279"/>
              </p:ext>
            </p:extLst>
          </p:nvPr>
        </p:nvGraphicFramePr>
        <p:xfrm>
          <a:off x="7111999" y="3819186"/>
          <a:ext cx="2597265" cy="1558359"/>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139010845"/>
                    </a:ext>
                  </a:extLst>
                </a:gridCol>
                <a:gridCol w="519453">
                  <a:extLst>
                    <a:ext uri="{9D8B030D-6E8A-4147-A177-3AD203B41FA5}">
                      <a16:colId xmlns:a16="http://schemas.microsoft.com/office/drawing/2014/main" val="1144472352"/>
                    </a:ext>
                  </a:extLst>
                </a:gridCol>
                <a:gridCol w="519453">
                  <a:extLst>
                    <a:ext uri="{9D8B030D-6E8A-4147-A177-3AD203B41FA5}">
                      <a16:colId xmlns:a16="http://schemas.microsoft.com/office/drawing/2014/main" val="1670449740"/>
                    </a:ext>
                  </a:extLst>
                </a:gridCol>
                <a:gridCol w="519453">
                  <a:extLst>
                    <a:ext uri="{9D8B030D-6E8A-4147-A177-3AD203B41FA5}">
                      <a16:colId xmlns:a16="http://schemas.microsoft.com/office/drawing/2014/main" val="1756185873"/>
                    </a:ext>
                  </a:extLst>
                </a:gridCol>
                <a:gridCol w="519453">
                  <a:extLst>
                    <a:ext uri="{9D8B030D-6E8A-4147-A177-3AD203B41FA5}">
                      <a16:colId xmlns:a16="http://schemas.microsoft.com/office/drawing/2014/main" val="1528906886"/>
                    </a:ext>
                  </a:extLst>
                </a:gridCol>
              </a:tblGrid>
              <a:tr h="519453">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5</a:t>
                      </a:r>
                      <a:endParaRPr lang="zh-CN" altLang="en-US" sz="2500" dirty="0"/>
                    </a:p>
                  </a:txBody>
                  <a:tcPr marL="114539" marR="114539" marT="57270" marB="57270"/>
                </a:tc>
                <a:tc>
                  <a:txBody>
                    <a:bodyPr/>
                    <a:lstStyle/>
                    <a:p>
                      <a:r>
                        <a:rPr lang="en-US" altLang="zh-CN" sz="2500" dirty="0"/>
                        <a:t>6</a:t>
                      </a:r>
                      <a:endParaRPr lang="zh-CN" altLang="en-US" sz="2500" dirty="0"/>
                    </a:p>
                  </a:txBody>
                  <a:tcPr marL="114539" marR="114539" marT="57270" marB="57270"/>
                </a:tc>
                <a:tc>
                  <a:txBody>
                    <a:bodyPr/>
                    <a:lstStyle/>
                    <a:p>
                      <a:r>
                        <a:rPr lang="en-US" altLang="zh-CN" sz="2500" dirty="0"/>
                        <a:t>9</a:t>
                      </a:r>
                      <a:endParaRPr lang="zh-CN" altLang="en-US" sz="2500" dirty="0"/>
                    </a:p>
                  </a:txBody>
                  <a:tcPr marL="114539" marR="114539" marT="57270" marB="57270"/>
                </a:tc>
                <a:extLst>
                  <a:ext uri="{0D108BD9-81ED-4DB2-BD59-A6C34878D82A}">
                    <a16:rowId xmlns:a16="http://schemas.microsoft.com/office/drawing/2014/main" val="3795052641"/>
                  </a:ext>
                </a:extLst>
              </a:tr>
              <a:tr h="519453">
                <a:tc>
                  <a:txBody>
                    <a:bodyPr/>
                    <a:lstStyle/>
                    <a:p>
                      <a:r>
                        <a:rPr lang="en-US" altLang="zh-CN" sz="2500" dirty="0"/>
                        <a:t>1</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7</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extLst>
                  <a:ext uri="{0D108BD9-81ED-4DB2-BD59-A6C34878D82A}">
                    <a16:rowId xmlns:a16="http://schemas.microsoft.com/office/drawing/2014/main" val="1607598743"/>
                  </a:ext>
                </a:extLst>
              </a:tr>
              <a:tr h="519453">
                <a:tc>
                  <a:txBody>
                    <a:bodyPr/>
                    <a:lstStyle/>
                    <a:p>
                      <a:r>
                        <a:rPr lang="en-US" altLang="zh-CN" sz="2500" dirty="0"/>
                        <a:t>6</a:t>
                      </a:r>
                      <a:endParaRPr lang="zh-CN" altLang="en-US" sz="2500" dirty="0"/>
                    </a:p>
                  </a:txBody>
                  <a:tcPr marL="114539" marR="114539" marT="57270" marB="57270"/>
                </a:tc>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1</a:t>
                      </a:r>
                      <a:endParaRPr lang="zh-CN" altLang="en-US" sz="2500" dirty="0"/>
                    </a:p>
                  </a:txBody>
                  <a:tcPr marL="114539" marR="114539" marT="57270" marB="57270"/>
                </a:tc>
                <a:extLst>
                  <a:ext uri="{0D108BD9-81ED-4DB2-BD59-A6C34878D82A}">
                    <a16:rowId xmlns:a16="http://schemas.microsoft.com/office/drawing/2014/main" val="1660707553"/>
                  </a:ext>
                </a:extLst>
              </a:tr>
            </a:tbl>
          </a:graphicData>
        </a:graphic>
      </p:graphicFrame>
      <p:graphicFrame>
        <p:nvGraphicFramePr>
          <p:cNvPr id="7" name="表格 5">
            <a:extLst>
              <a:ext uri="{FF2B5EF4-FFF2-40B4-BE49-F238E27FC236}">
                <a16:creationId xmlns:a16="http://schemas.microsoft.com/office/drawing/2014/main" id="{C335FDE4-C745-0F46-A885-769EBF4EC630}"/>
              </a:ext>
            </a:extLst>
          </p:cNvPr>
          <p:cNvGraphicFramePr>
            <a:graphicFrameLocks noGrp="1"/>
          </p:cNvGraphicFramePr>
          <p:nvPr/>
        </p:nvGraphicFramePr>
        <p:xfrm>
          <a:off x="7117081" y="5866350"/>
          <a:ext cx="2077812" cy="519453"/>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580575621"/>
                    </a:ext>
                  </a:extLst>
                </a:gridCol>
                <a:gridCol w="519453">
                  <a:extLst>
                    <a:ext uri="{9D8B030D-6E8A-4147-A177-3AD203B41FA5}">
                      <a16:colId xmlns:a16="http://schemas.microsoft.com/office/drawing/2014/main" val="3466651515"/>
                    </a:ext>
                  </a:extLst>
                </a:gridCol>
                <a:gridCol w="519453">
                  <a:extLst>
                    <a:ext uri="{9D8B030D-6E8A-4147-A177-3AD203B41FA5}">
                      <a16:colId xmlns:a16="http://schemas.microsoft.com/office/drawing/2014/main" val="1636369462"/>
                    </a:ext>
                  </a:extLst>
                </a:gridCol>
                <a:gridCol w="519453">
                  <a:extLst>
                    <a:ext uri="{9D8B030D-6E8A-4147-A177-3AD203B41FA5}">
                      <a16:colId xmlns:a16="http://schemas.microsoft.com/office/drawing/2014/main" val="2169010227"/>
                    </a:ext>
                  </a:extLst>
                </a:gridCol>
              </a:tblGrid>
              <a:tr h="519453">
                <a:tc>
                  <a:txBody>
                    <a:bodyPr/>
                    <a:lstStyle/>
                    <a:p>
                      <a:r>
                        <a:rPr lang="en-US" altLang="zh-CN" sz="2300" dirty="0"/>
                        <a:t>4</a:t>
                      </a:r>
                      <a:endParaRPr lang="zh-CN" altLang="en-US" sz="2300" dirty="0"/>
                    </a:p>
                  </a:txBody>
                  <a:tcPr marL="128084" marR="128084" marT="64043" marB="64043"/>
                </a:tc>
                <a:tc>
                  <a:txBody>
                    <a:bodyPr/>
                    <a:lstStyle/>
                    <a:p>
                      <a:endParaRPr lang="zh-CN" altLang="en-US" sz="2300"/>
                    </a:p>
                  </a:txBody>
                  <a:tcPr marL="128084" marR="128084" marT="64043" marB="64043"/>
                </a:tc>
                <a:tc>
                  <a:txBody>
                    <a:bodyPr/>
                    <a:lstStyle/>
                    <a:p>
                      <a:endParaRPr lang="zh-CN" altLang="en-US" sz="2300" dirty="0"/>
                    </a:p>
                  </a:txBody>
                  <a:tcPr marL="128084" marR="128084" marT="64043" marB="64043"/>
                </a:tc>
                <a:tc>
                  <a:txBody>
                    <a:bodyPr/>
                    <a:lstStyle/>
                    <a:p>
                      <a:endParaRPr lang="zh-CN" altLang="en-US" sz="2300" dirty="0"/>
                    </a:p>
                  </a:txBody>
                  <a:tcPr marL="128084" marR="128084" marT="64043" marB="64043"/>
                </a:tc>
                <a:extLst>
                  <a:ext uri="{0D108BD9-81ED-4DB2-BD59-A6C34878D82A}">
                    <a16:rowId xmlns:a16="http://schemas.microsoft.com/office/drawing/2014/main" val="3274996588"/>
                  </a:ext>
                </a:extLst>
              </a:tr>
            </a:tbl>
          </a:graphicData>
        </a:graphic>
      </p:graphicFrame>
      <p:sp>
        <p:nvSpPr>
          <p:cNvPr id="8" name="矩形 6">
            <a:extLst>
              <a:ext uri="{FF2B5EF4-FFF2-40B4-BE49-F238E27FC236}">
                <a16:creationId xmlns:a16="http://schemas.microsoft.com/office/drawing/2014/main" id="{211737CE-41CD-5640-A833-30C53DE9F818}"/>
              </a:ext>
            </a:extLst>
          </p:cNvPr>
          <p:cNvSpPr/>
          <p:nvPr/>
        </p:nvSpPr>
        <p:spPr>
          <a:xfrm>
            <a:off x="8145825" y="3819186"/>
            <a:ext cx="1038906" cy="1037385"/>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C9F57EA7-9366-4447-8C45-0BBE51C3615F}"/>
              </a:ext>
            </a:extLst>
          </p:cNvPr>
          <p:cNvCxnSpPr/>
          <p:nvPr/>
        </p:nvCxnSpPr>
        <p:spPr>
          <a:xfrm flipH="1">
            <a:off x="7631452" y="4856571"/>
            <a:ext cx="524535" cy="1012821"/>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10" name="直接连接符 13">
            <a:extLst>
              <a:ext uri="{FF2B5EF4-FFF2-40B4-BE49-F238E27FC236}">
                <a16:creationId xmlns:a16="http://schemas.microsoft.com/office/drawing/2014/main" id="{2295620B-AB88-2A40-B558-65B8F28F36F1}"/>
              </a:ext>
            </a:extLst>
          </p:cNvPr>
          <p:cNvCxnSpPr>
            <a:endCxn id="7" idx="0"/>
          </p:cNvCxnSpPr>
          <p:nvPr/>
        </p:nvCxnSpPr>
        <p:spPr>
          <a:xfrm flipH="1">
            <a:off x="8155987" y="4856571"/>
            <a:ext cx="1033581" cy="1009779"/>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11" name="矩形 17">
            <a:extLst>
              <a:ext uri="{FF2B5EF4-FFF2-40B4-BE49-F238E27FC236}">
                <a16:creationId xmlns:a16="http://schemas.microsoft.com/office/drawing/2014/main" id="{1B0B1127-EB0B-3142-A1B8-E1907327170B}"/>
              </a:ext>
            </a:extLst>
          </p:cNvPr>
          <p:cNvSpPr/>
          <p:nvPr/>
        </p:nvSpPr>
        <p:spPr>
          <a:xfrm>
            <a:off x="7631452" y="5864245"/>
            <a:ext cx="519453" cy="516411"/>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54602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22F1-3D72-454B-9342-AA248D8BFF23}"/>
              </a:ext>
            </a:extLst>
          </p:cNvPr>
          <p:cNvSpPr>
            <a:spLocks noGrp="1"/>
          </p:cNvSpPr>
          <p:nvPr>
            <p:ph type="title"/>
          </p:nvPr>
        </p:nvSpPr>
        <p:spPr>
          <a:xfrm>
            <a:off x="1631576" y="179393"/>
            <a:ext cx="8910917" cy="785532"/>
          </a:xfrm>
        </p:spPr>
        <p:txBody>
          <a:bodyPr/>
          <a:lstStyle/>
          <a:p>
            <a:r>
              <a:rPr lang="en-US" altLang="zh-CN" sz="4000" dirty="0"/>
              <a:t>Strategy 2: Use dataflow architecture</a:t>
            </a:r>
            <a:endParaRPr lang="en-US" sz="4000" dirty="0"/>
          </a:p>
        </p:txBody>
      </p:sp>
      <p:sp>
        <p:nvSpPr>
          <p:cNvPr id="3" name="Content Placeholder 2">
            <a:extLst>
              <a:ext uri="{FF2B5EF4-FFF2-40B4-BE49-F238E27FC236}">
                <a16:creationId xmlns:a16="http://schemas.microsoft.com/office/drawing/2014/main" id="{F9885550-56EF-2545-BA97-A7E312595D80}"/>
              </a:ext>
            </a:extLst>
          </p:cNvPr>
          <p:cNvSpPr>
            <a:spLocks noGrp="1"/>
          </p:cNvSpPr>
          <p:nvPr>
            <p:ph idx="1"/>
          </p:nvPr>
        </p:nvSpPr>
        <p:spPr/>
        <p:txBody>
          <a:bodyPr/>
          <a:lstStyle/>
          <a:p>
            <a:r>
              <a:rPr lang="en-US" altLang="zh-CN" dirty="0"/>
              <a:t>1x1 conv</a:t>
            </a:r>
          </a:p>
          <a:p>
            <a:pPr lvl="1"/>
            <a:r>
              <a:rPr lang="en-US" altLang="zh-CN" dirty="0"/>
              <a:t>No line-buffer</a:t>
            </a:r>
          </a:p>
          <a:p>
            <a:r>
              <a:rPr lang="en-US" altLang="zh-CN" dirty="0"/>
              <a:t>shift</a:t>
            </a:r>
          </a:p>
          <a:p>
            <a:pPr lvl="1"/>
            <a:r>
              <a:rPr lang="en-US" altLang="zh-CN" dirty="0"/>
              <a:t>3x3 sliding window, II=1</a:t>
            </a:r>
            <a:endParaRPr lang="zh-CN" altLang="en-US" dirty="0"/>
          </a:p>
          <a:p>
            <a:r>
              <a:rPr lang="en-US" altLang="zh-CN" dirty="0"/>
              <a:t>2x2 max-pooling</a:t>
            </a:r>
          </a:p>
          <a:p>
            <a:pPr lvl="1"/>
            <a:r>
              <a:rPr lang="en-US" altLang="zh-CN" dirty="0"/>
              <a:t>2x2 sliding window, II=2</a:t>
            </a:r>
          </a:p>
          <a:p>
            <a:pPr marL="0" indent="0">
              <a:buNone/>
            </a:pPr>
            <a:endParaRPr lang="en-US" dirty="0"/>
          </a:p>
        </p:txBody>
      </p:sp>
      <p:sp>
        <p:nvSpPr>
          <p:cNvPr id="4" name="Slide Number Placeholder 3">
            <a:extLst>
              <a:ext uri="{FF2B5EF4-FFF2-40B4-BE49-F238E27FC236}">
                <a16:creationId xmlns:a16="http://schemas.microsoft.com/office/drawing/2014/main" id="{371F7568-39AA-4143-9380-B9141E46677E}"/>
              </a:ext>
            </a:extLst>
          </p:cNvPr>
          <p:cNvSpPr>
            <a:spLocks noGrp="1"/>
          </p:cNvSpPr>
          <p:nvPr>
            <p:ph type="sldNum" sz="quarter" idx="12"/>
          </p:nvPr>
        </p:nvSpPr>
        <p:spPr/>
        <p:txBody>
          <a:bodyPr/>
          <a:lstStyle/>
          <a:p>
            <a:fld id="{28712F75-E67D-3F4E-9BFB-3CCB81420A82}" type="slidenum">
              <a:rPr lang="en-US" smtClean="0"/>
              <a:t>38</a:t>
            </a:fld>
            <a:endParaRPr lang="en-US"/>
          </a:p>
        </p:txBody>
      </p:sp>
      <p:sp>
        <p:nvSpPr>
          <p:cNvPr id="24" name="TextBox 23">
            <a:extLst>
              <a:ext uri="{FF2B5EF4-FFF2-40B4-BE49-F238E27FC236}">
                <a16:creationId xmlns:a16="http://schemas.microsoft.com/office/drawing/2014/main" id="{BF4A9C9F-2521-3C44-AC8A-ED0234BB1497}"/>
              </a:ext>
            </a:extLst>
          </p:cNvPr>
          <p:cNvSpPr txBox="1"/>
          <p:nvPr/>
        </p:nvSpPr>
        <p:spPr>
          <a:xfrm>
            <a:off x="6112931" y="2367560"/>
            <a:ext cx="3596334" cy="954107"/>
          </a:xfrm>
          <a:prstGeom prst="rect">
            <a:avLst/>
          </a:prstGeom>
          <a:noFill/>
        </p:spPr>
        <p:txBody>
          <a:bodyPr wrap="square" rtlCol="0">
            <a:spAutoFit/>
          </a:bodyPr>
          <a:lstStyle/>
          <a:p>
            <a:r>
              <a:rPr lang="en-US" sz="2800" b="1" dirty="0">
                <a:solidFill>
                  <a:schemeClr val="tx2"/>
                </a:solidFill>
                <a:cs typeface="Arial" panose="020B0604020202020204" pitchFamily="34" charset="0"/>
              </a:rPr>
              <a:t>2x2 max-pooling example:</a:t>
            </a:r>
          </a:p>
        </p:txBody>
      </p:sp>
      <p:graphicFrame>
        <p:nvGraphicFramePr>
          <p:cNvPr id="6" name="表格 4">
            <a:extLst>
              <a:ext uri="{FF2B5EF4-FFF2-40B4-BE49-F238E27FC236}">
                <a16:creationId xmlns:a16="http://schemas.microsoft.com/office/drawing/2014/main" id="{275DE8E9-8EF7-3945-A2E2-33541D99495D}"/>
              </a:ext>
            </a:extLst>
          </p:cNvPr>
          <p:cNvGraphicFramePr>
            <a:graphicFrameLocks noGrp="1"/>
          </p:cNvGraphicFramePr>
          <p:nvPr>
            <p:extLst>
              <p:ext uri="{D42A27DB-BD31-4B8C-83A1-F6EECF244321}">
                <p14:modId xmlns:p14="http://schemas.microsoft.com/office/powerpoint/2010/main" val="1918021095"/>
              </p:ext>
            </p:extLst>
          </p:nvPr>
        </p:nvGraphicFramePr>
        <p:xfrm>
          <a:off x="7111999" y="3819186"/>
          <a:ext cx="2597265" cy="1558359"/>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139010845"/>
                    </a:ext>
                  </a:extLst>
                </a:gridCol>
                <a:gridCol w="519453">
                  <a:extLst>
                    <a:ext uri="{9D8B030D-6E8A-4147-A177-3AD203B41FA5}">
                      <a16:colId xmlns:a16="http://schemas.microsoft.com/office/drawing/2014/main" val="1144472352"/>
                    </a:ext>
                  </a:extLst>
                </a:gridCol>
                <a:gridCol w="519453">
                  <a:extLst>
                    <a:ext uri="{9D8B030D-6E8A-4147-A177-3AD203B41FA5}">
                      <a16:colId xmlns:a16="http://schemas.microsoft.com/office/drawing/2014/main" val="1670449740"/>
                    </a:ext>
                  </a:extLst>
                </a:gridCol>
                <a:gridCol w="519453">
                  <a:extLst>
                    <a:ext uri="{9D8B030D-6E8A-4147-A177-3AD203B41FA5}">
                      <a16:colId xmlns:a16="http://schemas.microsoft.com/office/drawing/2014/main" val="1756185873"/>
                    </a:ext>
                  </a:extLst>
                </a:gridCol>
                <a:gridCol w="519453">
                  <a:extLst>
                    <a:ext uri="{9D8B030D-6E8A-4147-A177-3AD203B41FA5}">
                      <a16:colId xmlns:a16="http://schemas.microsoft.com/office/drawing/2014/main" val="1528906886"/>
                    </a:ext>
                  </a:extLst>
                </a:gridCol>
              </a:tblGrid>
              <a:tr h="519453">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5</a:t>
                      </a:r>
                      <a:endParaRPr lang="zh-CN" altLang="en-US" sz="2500" dirty="0"/>
                    </a:p>
                  </a:txBody>
                  <a:tcPr marL="114539" marR="114539" marT="57270" marB="57270"/>
                </a:tc>
                <a:tc>
                  <a:txBody>
                    <a:bodyPr/>
                    <a:lstStyle/>
                    <a:p>
                      <a:r>
                        <a:rPr lang="en-US" altLang="zh-CN" sz="2500" dirty="0"/>
                        <a:t>6</a:t>
                      </a:r>
                      <a:endParaRPr lang="zh-CN" altLang="en-US" sz="2500" dirty="0"/>
                    </a:p>
                  </a:txBody>
                  <a:tcPr marL="114539" marR="114539" marT="57270" marB="57270"/>
                </a:tc>
                <a:tc>
                  <a:txBody>
                    <a:bodyPr/>
                    <a:lstStyle/>
                    <a:p>
                      <a:r>
                        <a:rPr lang="en-US" altLang="zh-CN" sz="2500" dirty="0"/>
                        <a:t>9</a:t>
                      </a:r>
                      <a:endParaRPr lang="zh-CN" altLang="en-US" sz="2500" dirty="0"/>
                    </a:p>
                  </a:txBody>
                  <a:tcPr marL="114539" marR="114539" marT="57270" marB="57270"/>
                </a:tc>
                <a:extLst>
                  <a:ext uri="{0D108BD9-81ED-4DB2-BD59-A6C34878D82A}">
                    <a16:rowId xmlns:a16="http://schemas.microsoft.com/office/drawing/2014/main" val="3795052641"/>
                  </a:ext>
                </a:extLst>
              </a:tr>
              <a:tr h="519453">
                <a:tc>
                  <a:txBody>
                    <a:bodyPr/>
                    <a:lstStyle/>
                    <a:p>
                      <a:r>
                        <a:rPr lang="en-US" altLang="zh-CN" sz="2500" dirty="0"/>
                        <a:t>1</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7</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extLst>
                  <a:ext uri="{0D108BD9-81ED-4DB2-BD59-A6C34878D82A}">
                    <a16:rowId xmlns:a16="http://schemas.microsoft.com/office/drawing/2014/main" val="1607598743"/>
                  </a:ext>
                </a:extLst>
              </a:tr>
              <a:tr h="519453">
                <a:tc>
                  <a:txBody>
                    <a:bodyPr/>
                    <a:lstStyle/>
                    <a:p>
                      <a:r>
                        <a:rPr lang="en-US" altLang="zh-CN" sz="2500" dirty="0"/>
                        <a:t>6</a:t>
                      </a:r>
                      <a:endParaRPr lang="zh-CN" altLang="en-US" sz="2500" dirty="0"/>
                    </a:p>
                  </a:txBody>
                  <a:tcPr marL="114539" marR="114539" marT="57270" marB="57270"/>
                </a:tc>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1</a:t>
                      </a:r>
                      <a:endParaRPr lang="zh-CN" altLang="en-US" sz="2500" dirty="0"/>
                    </a:p>
                  </a:txBody>
                  <a:tcPr marL="114539" marR="114539" marT="57270" marB="57270"/>
                </a:tc>
                <a:extLst>
                  <a:ext uri="{0D108BD9-81ED-4DB2-BD59-A6C34878D82A}">
                    <a16:rowId xmlns:a16="http://schemas.microsoft.com/office/drawing/2014/main" val="1660707553"/>
                  </a:ext>
                </a:extLst>
              </a:tr>
            </a:tbl>
          </a:graphicData>
        </a:graphic>
      </p:graphicFrame>
      <p:graphicFrame>
        <p:nvGraphicFramePr>
          <p:cNvPr id="7" name="表格 5">
            <a:extLst>
              <a:ext uri="{FF2B5EF4-FFF2-40B4-BE49-F238E27FC236}">
                <a16:creationId xmlns:a16="http://schemas.microsoft.com/office/drawing/2014/main" id="{6213DDEE-98BB-5843-BA4B-BB435B445CE6}"/>
              </a:ext>
            </a:extLst>
          </p:cNvPr>
          <p:cNvGraphicFramePr>
            <a:graphicFrameLocks noGrp="1"/>
          </p:cNvGraphicFramePr>
          <p:nvPr>
            <p:extLst>
              <p:ext uri="{D42A27DB-BD31-4B8C-83A1-F6EECF244321}">
                <p14:modId xmlns:p14="http://schemas.microsoft.com/office/powerpoint/2010/main" val="2837440003"/>
              </p:ext>
            </p:extLst>
          </p:nvPr>
        </p:nvGraphicFramePr>
        <p:xfrm>
          <a:off x="7117081" y="5866350"/>
          <a:ext cx="2077812" cy="519453"/>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580575621"/>
                    </a:ext>
                  </a:extLst>
                </a:gridCol>
                <a:gridCol w="519453">
                  <a:extLst>
                    <a:ext uri="{9D8B030D-6E8A-4147-A177-3AD203B41FA5}">
                      <a16:colId xmlns:a16="http://schemas.microsoft.com/office/drawing/2014/main" val="3466651515"/>
                    </a:ext>
                  </a:extLst>
                </a:gridCol>
                <a:gridCol w="519453">
                  <a:extLst>
                    <a:ext uri="{9D8B030D-6E8A-4147-A177-3AD203B41FA5}">
                      <a16:colId xmlns:a16="http://schemas.microsoft.com/office/drawing/2014/main" val="1636369462"/>
                    </a:ext>
                  </a:extLst>
                </a:gridCol>
                <a:gridCol w="519453">
                  <a:extLst>
                    <a:ext uri="{9D8B030D-6E8A-4147-A177-3AD203B41FA5}">
                      <a16:colId xmlns:a16="http://schemas.microsoft.com/office/drawing/2014/main" val="2169010227"/>
                    </a:ext>
                  </a:extLst>
                </a:gridCol>
              </a:tblGrid>
              <a:tr h="519453">
                <a:tc>
                  <a:txBody>
                    <a:bodyPr/>
                    <a:lstStyle/>
                    <a:p>
                      <a:r>
                        <a:rPr lang="en-US" altLang="zh-CN" sz="2300" dirty="0"/>
                        <a:t>4</a:t>
                      </a:r>
                      <a:endParaRPr lang="zh-CN" altLang="en-US" sz="2300" dirty="0"/>
                    </a:p>
                  </a:txBody>
                  <a:tcPr marL="128084" marR="128084" marT="64043" marB="64043"/>
                </a:tc>
                <a:tc>
                  <a:txBody>
                    <a:bodyPr/>
                    <a:lstStyle/>
                    <a:p>
                      <a:r>
                        <a:rPr lang="en-US" altLang="zh-CN" sz="2300" dirty="0"/>
                        <a:t>8</a:t>
                      </a:r>
                      <a:endParaRPr lang="zh-CN" altLang="en-US" sz="2300" dirty="0"/>
                    </a:p>
                  </a:txBody>
                  <a:tcPr marL="128084" marR="128084" marT="64043" marB="64043"/>
                </a:tc>
                <a:tc>
                  <a:txBody>
                    <a:bodyPr/>
                    <a:lstStyle/>
                    <a:p>
                      <a:endParaRPr lang="zh-CN" altLang="en-US" sz="2300" dirty="0"/>
                    </a:p>
                  </a:txBody>
                  <a:tcPr marL="128084" marR="128084" marT="64043" marB="64043"/>
                </a:tc>
                <a:tc>
                  <a:txBody>
                    <a:bodyPr/>
                    <a:lstStyle/>
                    <a:p>
                      <a:endParaRPr lang="zh-CN" altLang="en-US" sz="2300" dirty="0"/>
                    </a:p>
                  </a:txBody>
                  <a:tcPr marL="128084" marR="128084" marT="64043" marB="64043"/>
                </a:tc>
                <a:extLst>
                  <a:ext uri="{0D108BD9-81ED-4DB2-BD59-A6C34878D82A}">
                    <a16:rowId xmlns:a16="http://schemas.microsoft.com/office/drawing/2014/main" val="3274996588"/>
                  </a:ext>
                </a:extLst>
              </a:tr>
            </a:tbl>
          </a:graphicData>
        </a:graphic>
      </p:graphicFrame>
      <p:sp>
        <p:nvSpPr>
          <p:cNvPr id="8" name="矩形 6">
            <a:extLst>
              <a:ext uri="{FF2B5EF4-FFF2-40B4-BE49-F238E27FC236}">
                <a16:creationId xmlns:a16="http://schemas.microsoft.com/office/drawing/2014/main" id="{6BEBC963-86F5-3D47-AC6F-781BACB16055}"/>
              </a:ext>
            </a:extLst>
          </p:cNvPr>
          <p:cNvSpPr/>
          <p:nvPr/>
        </p:nvSpPr>
        <p:spPr>
          <a:xfrm>
            <a:off x="8145825" y="3819186"/>
            <a:ext cx="1038906" cy="1037385"/>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B1213FC0-C3D3-2C4E-BB8F-CF8875139B9D}"/>
              </a:ext>
            </a:extLst>
          </p:cNvPr>
          <p:cNvCxnSpPr/>
          <p:nvPr/>
        </p:nvCxnSpPr>
        <p:spPr>
          <a:xfrm flipH="1">
            <a:off x="7631452" y="4856571"/>
            <a:ext cx="524535" cy="1012821"/>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10" name="直接连接符 13">
            <a:extLst>
              <a:ext uri="{FF2B5EF4-FFF2-40B4-BE49-F238E27FC236}">
                <a16:creationId xmlns:a16="http://schemas.microsoft.com/office/drawing/2014/main" id="{2A722EDE-D8A8-074C-8D3E-701614CE176D}"/>
              </a:ext>
            </a:extLst>
          </p:cNvPr>
          <p:cNvCxnSpPr>
            <a:endCxn id="7" idx="0"/>
          </p:cNvCxnSpPr>
          <p:nvPr/>
        </p:nvCxnSpPr>
        <p:spPr>
          <a:xfrm flipH="1">
            <a:off x="8155987" y="4856571"/>
            <a:ext cx="1033581" cy="1009779"/>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11" name="矩形 17">
            <a:extLst>
              <a:ext uri="{FF2B5EF4-FFF2-40B4-BE49-F238E27FC236}">
                <a16:creationId xmlns:a16="http://schemas.microsoft.com/office/drawing/2014/main" id="{93C0D0F3-C88B-D04C-8E1D-AADB5200DF07}"/>
              </a:ext>
            </a:extLst>
          </p:cNvPr>
          <p:cNvSpPr/>
          <p:nvPr/>
        </p:nvSpPr>
        <p:spPr>
          <a:xfrm>
            <a:off x="7631452" y="5864245"/>
            <a:ext cx="519453" cy="516411"/>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3392723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
            <a:extLst>
              <a:ext uri="{FF2B5EF4-FFF2-40B4-BE49-F238E27FC236}">
                <a16:creationId xmlns:a16="http://schemas.microsoft.com/office/drawing/2014/main" id="{BDAE5A9E-8275-1547-8405-CCD99D83A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380" y="1514630"/>
            <a:ext cx="6192020" cy="4620199"/>
          </a:xfrm>
          <a:prstGeom prst="rect">
            <a:avLst/>
          </a:prstGeom>
        </p:spPr>
      </p:pic>
      <p:sp>
        <p:nvSpPr>
          <p:cNvPr id="2" name="标题 1"/>
          <p:cNvSpPr>
            <a:spLocks noGrp="1"/>
          </p:cNvSpPr>
          <p:nvPr>
            <p:ph type="title"/>
          </p:nvPr>
        </p:nvSpPr>
        <p:spPr/>
        <p:txBody>
          <a:bodyPr/>
          <a:lstStyle/>
          <a:p>
            <a:r>
              <a:rPr lang="en-US" altLang="zh-CN" dirty="0">
                <a:solidFill>
                  <a:srgbClr val="D8A038"/>
                </a:solidFill>
              </a:rPr>
              <a:t>Strategy 3: Merge layers</a:t>
            </a:r>
          </a:p>
        </p:txBody>
      </p:sp>
      <p:sp>
        <p:nvSpPr>
          <p:cNvPr id="3" name="内容占位符 2"/>
          <p:cNvSpPr>
            <a:spLocks noGrp="1"/>
          </p:cNvSpPr>
          <p:nvPr>
            <p:ph idx="1"/>
          </p:nvPr>
        </p:nvSpPr>
        <p:spPr>
          <a:xfrm>
            <a:off x="609600" y="1362748"/>
            <a:ext cx="5091953" cy="4943203"/>
          </a:xfrm>
        </p:spPr>
        <p:txBody>
          <a:bodyPr/>
          <a:lstStyle/>
          <a:p>
            <a:r>
              <a:rPr lang="en-US" altLang="zh-CN" dirty="0"/>
              <a:t>Conversion unit includes:</a:t>
            </a:r>
          </a:p>
          <a:p>
            <a:pPr lvl="1"/>
            <a:r>
              <a:rPr lang="en-US" altLang="zh-CN" dirty="0"/>
              <a:t>Batch Norm</a:t>
            </a:r>
          </a:p>
          <a:p>
            <a:pPr lvl="1"/>
            <a:r>
              <a:rPr lang="en-US" altLang="zh-CN" dirty="0" err="1"/>
              <a:t>ReLU</a:t>
            </a:r>
            <a:endParaRPr lang="en-US" altLang="zh-CN" dirty="0"/>
          </a:p>
          <a:p>
            <a:pPr lvl="1"/>
            <a:r>
              <a:rPr lang="en-US" altLang="zh-CN" dirty="0"/>
              <a:t>Modified PACT</a:t>
            </a:r>
          </a:p>
          <a:p>
            <a:r>
              <a:rPr lang="en-US" altLang="zh-CN" dirty="0"/>
              <a:t>It performs 17-bit to 4-bit conversion </a:t>
            </a:r>
          </a:p>
          <a:p>
            <a:r>
              <a:rPr lang="en-US" altLang="zh-CN" dirty="0"/>
              <a:t>It is implemented with comparators</a:t>
            </a:r>
          </a:p>
          <a:p>
            <a:pPr lvl="1"/>
            <a:endParaRPr lang="zh-CN" altLang="en-US" dirty="0"/>
          </a:p>
        </p:txBody>
      </p:sp>
      <p:sp>
        <p:nvSpPr>
          <p:cNvPr id="5" name="Slide Number Placeholder 4">
            <a:extLst>
              <a:ext uri="{FF2B5EF4-FFF2-40B4-BE49-F238E27FC236}">
                <a16:creationId xmlns:a16="http://schemas.microsoft.com/office/drawing/2014/main" id="{99D085FB-68BF-1840-9834-C0173A901FAC}"/>
              </a:ext>
            </a:extLst>
          </p:cNvPr>
          <p:cNvSpPr>
            <a:spLocks noGrp="1"/>
          </p:cNvSpPr>
          <p:nvPr>
            <p:ph type="sldNum" sz="quarter" idx="12"/>
          </p:nvPr>
        </p:nvSpPr>
        <p:spPr/>
        <p:txBody>
          <a:bodyPr/>
          <a:lstStyle/>
          <a:p>
            <a:fld id="{28712F75-E67D-3F4E-9BFB-3CCB81420A82}" type="slidenum">
              <a:rPr lang="en-US" smtClean="0"/>
              <a:t>39</a:t>
            </a:fld>
            <a:endParaRPr lang="en-US" dirty="0"/>
          </a:p>
        </p:txBody>
      </p:sp>
      <p:sp>
        <p:nvSpPr>
          <p:cNvPr id="12" name="灯片编号占位符 3">
            <a:extLst>
              <a:ext uri="{FF2B5EF4-FFF2-40B4-BE49-F238E27FC236}">
                <a16:creationId xmlns:a16="http://schemas.microsoft.com/office/drawing/2014/main" id="{8CD473A9-83FC-B64D-BDEB-921058FD8D1A}"/>
              </a:ext>
            </a:extLst>
          </p:cNvPr>
          <p:cNvSpPr txBox="1">
            <a:spLocks/>
          </p:cNvSpPr>
          <p:nvPr/>
        </p:nvSpPr>
        <p:spPr>
          <a:xfrm>
            <a:off x="8737600" y="6316065"/>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a:solidFill>
                  <a:schemeClr val="tx1">
                    <a:tint val="75000"/>
                  </a:schemeClr>
                </a:solidFill>
                <a:latin typeface="Georgia Regular" panose="02040502050405020303"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8712F75-E67D-3F4E-9BFB-3CCB81420A82}" type="slidenum">
              <a:rPr lang="en-US" smtClean="0"/>
              <a:pPr/>
              <a:t>39</a:t>
            </a:fld>
            <a:endParaRPr lang="en-US"/>
          </a:p>
        </p:txBody>
      </p:sp>
      <p:sp>
        <p:nvSpPr>
          <p:cNvPr id="15" name="文本框 7">
            <a:extLst>
              <a:ext uri="{FF2B5EF4-FFF2-40B4-BE49-F238E27FC236}">
                <a16:creationId xmlns:a16="http://schemas.microsoft.com/office/drawing/2014/main" id="{D321B893-C044-EF4C-AB3E-D9921D095B6C}"/>
              </a:ext>
            </a:extLst>
          </p:cNvPr>
          <p:cNvSpPr txBox="1"/>
          <p:nvPr/>
        </p:nvSpPr>
        <p:spPr>
          <a:xfrm>
            <a:off x="9544327" y="1454218"/>
            <a:ext cx="1876011" cy="369332"/>
          </a:xfrm>
          <a:prstGeom prst="rect">
            <a:avLst/>
          </a:prstGeom>
          <a:noFill/>
        </p:spPr>
        <p:txBody>
          <a:bodyPr wrap="square" rtlCol="0">
            <a:spAutoFit/>
          </a:bodyPr>
          <a:lstStyle/>
          <a:p>
            <a:r>
              <a:rPr lang="en-US" altLang="zh-CN" b="1" dirty="0">
                <a:solidFill>
                  <a:schemeClr val="tx2"/>
                </a:solidFill>
              </a:rPr>
              <a:t>17-bit partial sum</a:t>
            </a:r>
            <a:endParaRPr lang="zh-CN" altLang="en-US" b="1" dirty="0">
              <a:solidFill>
                <a:schemeClr val="tx2"/>
              </a:solidFill>
            </a:endParaRPr>
          </a:p>
        </p:txBody>
      </p:sp>
      <p:sp>
        <p:nvSpPr>
          <p:cNvPr id="17" name="文本框 7">
            <a:extLst>
              <a:ext uri="{FF2B5EF4-FFF2-40B4-BE49-F238E27FC236}">
                <a16:creationId xmlns:a16="http://schemas.microsoft.com/office/drawing/2014/main" id="{4F7645DB-9EA4-1E42-8831-A0E8B0ADC4D5}"/>
              </a:ext>
            </a:extLst>
          </p:cNvPr>
          <p:cNvSpPr txBox="1"/>
          <p:nvPr/>
        </p:nvSpPr>
        <p:spPr>
          <a:xfrm>
            <a:off x="6357042" y="1454218"/>
            <a:ext cx="1876011" cy="369332"/>
          </a:xfrm>
          <a:prstGeom prst="rect">
            <a:avLst/>
          </a:prstGeom>
          <a:noFill/>
        </p:spPr>
        <p:txBody>
          <a:bodyPr wrap="square" rtlCol="0">
            <a:spAutoFit/>
          </a:bodyPr>
          <a:lstStyle/>
          <a:p>
            <a:r>
              <a:rPr lang="en-US" altLang="zh-CN" b="1" dirty="0">
                <a:solidFill>
                  <a:schemeClr val="tx2"/>
                </a:solidFill>
              </a:rPr>
              <a:t>17-bit partial sum</a:t>
            </a:r>
            <a:endParaRPr lang="zh-CN" altLang="en-US" b="1" dirty="0">
              <a:solidFill>
                <a:schemeClr val="tx2"/>
              </a:solidFill>
            </a:endParaRPr>
          </a:p>
        </p:txBody>
      </p:sp>
      <p:sp>
        <p:nvSpPr>
          <p:cNvPr id="19" name="文本框 7">
            <a:extLst>
              <a:ext uri="{FF2B5EF4-FFF2-40B4-BE49-F238E27FC236}">
                <a16:creationId xmlns:a16="http://schemas.microsoft.com/office/drawing/2014/main" id="{FFA78EB4-A668-0944-A0EA-C2CA4A9D7493}"/>
              </a:ext>
            </a:extLst>
          </p:cNvPr>
          <p:cNvSpPr txBox="1"/>
          <p:nvPr/>
        </p:nvSpPr>
        <p:spPr>
          <a:xfrm>
            <a:off x="6357043" y="5199642"/>
            <a:ext cx="1876011" cy="369332"/>
          </a:xfrm>
          <a:prstGeom prst="rect">
            <a:avLst/>
          </a:prstGeom>
          <a:noFill/>
        </p:spPr>
        <p:txBody>
          <a:bodyPr wrap="square" rtlCol="0">
            <a:spAutoFit/>
          </a:bodyPr>
          <a:lstStyle/>
          <a:p>
            <a:r>
              <a:rPr lang="en-US" altLang="zh-CN" b="1" dirty="0">
                <a:solidFill>
                  <a:schemeClr val="tx2"/>
                </a:solidFill>
              </a:rPr>
              <a:t>4-bit activation</a:t>
            </a:r>
            <a:endParaRPr lang="zh-CN" altLang="en-US" b="1" dirty="0">
              <a:solidFill>
                <a:schemeClr val="tx2"/>
              </a:solidFill>
            </a:endParaRPr>
          </a:p>
        </p:txBody>
      </p:sp>
      <p:sp>
        <p:nvSpPr>
          <p:cNvPr id="20" name="文本框 7">
            <a:extLst>
              <a:ext uri="{FF2B5EF4-FFF2-40B4-BE49-F238E27FC236}">
                <a16:creationId xmlns:a16="http://schemas.microsoft.com/office/drawing/2014/main" id="{51D47550-2158-0E47-B41A-C06AA49CFF26}"/>
              </a:ext>
            </a:extLst>
          </p:cNvPr>
          <p:cNvSpPr txBox="1"/>
          <p:nvPr/>
        </p:nvSpPr>
        <p:spPr>
          <a:xfrm>
            <a:off x="9544327" y="5187197"/>
            <a:ext cx="1876011" cy="369332"/>
          </a:xfrm>
          <a:prstGeom prst="rect">
            <a:avLst/>
          </a:prstGeom>
          <a:noFill/>
        </p:spPr>
        <p:txBody>
          <a:bodyPr wrap="square" rtlCol="0">
            <a:spAutoFit/>
          </a:bodyPr>
          <a:lstStyle/>
          <a:p>
            <a:r>
              <a:rPr lang="en-US" altLang="zh-CN" b="1" dirty="0">
                <a:solidFill>
                  <a:schemeClr val="tx2"/>
                </a:solidFill>
              </a:rPr>
              <a:t>4-bit activation</a:t>
            </a:r>
            <a:endParaRPr lang="zh-CN" altLang="en-US" b="1" dirty="0">
              <a:solidFill>
                <a:schemeClr val="tx2"/>
              </a:solidFill>
            </a:endParaRPr>
          </a:p>
        </p:txBody>
      </p:sp>
    </p:spTree>
    <p:extLst>
      <p:ext uri="{BB962C8B-B14F-4D97-AF65-F5344CB8AC3E}">
        <p14:creationId xmlns:p14="http://schemas.microsoft.com/office/powerpoint/2010/main" val="2299367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400" dirty="0">
                <a:solidFill>
                  <a:srgbClr val="D8A038"/>
                </a:solidFill>
                <a:latin typeface="Georgia" panose="02040502050405020303" pitchFamily="18" charset="0"/>
              </a:rPr>
              <a:t>Goals for Embedded CV</a:t>
            </a:r>
            <a:endParaRPr lang="zh-CN" altLang="en-US" sz="4400" dirty="0">
              <a:solidFill>
                <a:srgbClr val="D8A038"/>
              </a:solidFill>
              <a:latin typeface="Georgia" panose="02040502050405020303" pitchFamily="18" charset="0"/>
            </a:endParaRPr>
          </a:p>
        </p:txBody>
      </p:sp>
      <p:sp>
        <p:nvSpPr>
          <p:cNvPr id="8" name="Text Placeholder 7">
            <a:extLst>
              <a:ext uri="{FF2B5EF4-FFF2-40B4-BE49-F238E27FC236}">
                <a16:creationId xmlns:a16="http://schemas.microsoft.com/office/drawing/2014/main" id="{7F8B96E5-3FB3-3A41-A36C-A01099F65CAE}"/>
              </a:ext>
            </a:extLst>
          </p:cNvPr>
          <p:cNvSpPr>
            <a:spLocks noGrp="1"/>
          </p:cNvSpPr>
          <p:nvPr>
            <p:ph type="body" idx="1"/>
          </p:nvPr>
        </p:nvSpPr>
        <p:spPr/>
        <p:txBody>
          <a:bodyPr/>
          <a:lstStyle/>
          <a:p>
            <a:endParaRPr lang="en-US" dirty="0"/>
          </a:p>
        </p:txBody>
      </p:sp>
      <p:sp>
        <p:nvSpPr>
          <p:cNvPr id="12" name="Text Placeholder 11">
            <a:extLst>
              <a:ext uri="{FF2B5EF4-FFF2-40B4-BE49-F238E27FC236}">
                <a16:creationId xmlns:a16="http://schemas.microsoft.com/office/drawing/2014/main" id="{FCC99D6B-B542-D346-A90A-906F9E7A1F6C}"/>
              </a:ext>
            </a:extLst>
          </p:cNvPr>
          <p:cNvSpPr>
            <a:spLocks noGrp="1"/>
          </p:cNvSpPr>
          <p:nvPr>
            <p:ph type="body" sz="quarter" idx="3"/>
          </p:nvPr>
        </p:nvSpPr>
        <p:spPr/>
        <p:txBody>
          <a:bodyPr/>
          <a:lstStyle/>
          <a:p>
            <a:endParaRPr lang="en-US" dirty="0"/>
          </a:p>
        </p:txBody>
      </p:sp>
      <p:pic>
        <p:nvPicPr>
          <p:cNvPr id="5" name="Picture 4">
            <a:extLst>
              <a:ext uri="{FF2B5EF4-FFF2-40B4-BE49-F238E27FC236}">
                <a16:creationId xmlns:a16="http://schemas.microsoft.com/office/drawing/2014/main" id="{151D5BEA-15E9-9C49-B37B-B76F22528AA0}"/>
              </a:ext>
            </a:extLst>
          </p:cNvPr>
          <p:cNvPicPr>
            <a:picLocks noChangeAspect="1"/>
          </p:cNvPicPr>
          <p:nvPr/>
        </p:nvPicPr>
        <p:blipFill>
          <a:blip r:embed="rId3"/>
          <a:stretch>
            <a:fillRect/>
          </a:stretch>
        </p:blipFill>
        <p:spPr>
          <a:xfrm>
            <a:off x="1550330" y="2325857"/>
            <a:ext cx="2984328" cy="2984328"/>
          </a:xfrm>
          <a:prstGeom prst="rect">
            <a:avLst/>
          </a:prstGeom>
        </p:spPr>
      </p:pic>
      <p:sp>
        <p:nvSpPr>
          <p:cNvPr id="3" name="内容占位符 2"/>
          <p:cNvSpPr>
            <a:spLocks noGrp="1"/>
          </p:cNvSpPr>
          <p:nvPr>
            <p:ph sz="half" idx="2"/>
          </p:nvPr>
        </p:nvSpPr>
        <p:spPr>
          <a:xfrm>
            <a:off x="609600" y="5016540"/>
            <a:ext cx="5386917" cy="1547918"/>
          </a:xfrm>
          <a:prstGeom prst="rect">
            <a:avLst/>
          </a:prstGeom>
          <a:solidFill>
            <a:schemeClr val="bg1"/>
          </a:solidFill>
        </p:spPr>
        <p:txBody>
          <a:bodyPr>
            <a:noAutofit/>
          </a:bodyPr>
          <a:lstStyle/>
          <a:p>
            <a:r>
              <a:rPr lang="en-US" altLang="zh-CN" sz="2600" dirty="0"/>
              <a:t>Essential metric for applications like security cameras and autonomous vehicles</a:t>
            </a:r>
          </a:p>
        </p:txBody>
      </p:sp>
      <p:sp>
        <p:nvSpPr>
          <p:cNvPr id="13" name="Content Placeholder 12">
            <a:extLst>
              <a:ext uri="{FF2B5EF4-FFF2-40B4-BE49-F238E27FC236}">
                <a16:creationId xmlns:a16="http://schemas.microsoft.com/office/drawing/2014/main" id="{D421B180-289E-AF40-BFD4-6E726371F2D9}"/>
              </a:ext>
            </a:extLst>
          </p:cNvPr>
          <p:cNvSpPr>
            <a:spLocks noGrp="1"/>
          </p:cNvSpPr>
          <p:nvPr>
            <p:ph sz="quarter" idx="4"/>
          </p:nvPr>
        </p:nvSpPr>
        <p:spPr>
          <a:xfrm>
            <a:off x="6507975" y="5016539"/>
            <a:ext cx="5074426" cy="1547919"/>
          </a:xfrm>
        </p:spPr>
        <p:txBody>
          <a:bodyPr>
            <a:normAutofit/>
          </a:bodyPr>
          <a:lstStyle/>
          <a:p>
            <a:r>
              <a:rPr lang="en-US" altLang="zh-CN" sz="2600" dirty="0"/>
              <a:t>Inference speed and power consumption constrain the deployment of CV tasks </a:t>
            </a:r>
          </a:p>
          <a:p>
            <a:pPr marL="0" indent="0">
              <a:buNone/>
            </a:pPr>
            <a:endParaRPr lang="en-US" sz="2600" dirty="0"/>
          </a:p>
        </p:txBody>
      </p:sp>
      <p:sp>
        <p:nvSpPr>
          <p:cNvPr id="7" name="Slide Number Placeholder 6">
            <a:extLst>
              <a:ext uri="{FF2B5EF4-FFF2-40B4-BE49-F238E27FC236}">
                <a16:creationId xmlns:a16="http://schemas.microsoft.com/office/drawing/2014/main" id="{2AB3D9F0-FFC3-2D44-B68A-D7A7490482F8}"/>
              </a:ext>
            </a:extLst>
          </p:cNvPr>
          <p:cNvSpPr>
            <a:spLocks noGrp="1"/>
          </p:cNvSpPr>
          <p:nvPr>
            <p:ph type="sldNum" sz="quarter" idx="12"/>
          </p:nvPr>
        </p:nvSpPr>
        <p:spPr/>
        <p:txBody>
          <a:bodyPr/>
          <a:lstStyle/>
          <a:p>
            <a:fld id="{28712F75-E67D-3F4E-9BFB-3CCB81420A82}" type="slidenum">
              <a:rPr lang="en-US" smtClean="0"/>
              <a:t>4</a:t>
            </a:fld>
            <a:endParaRPr lang="en-US"/>
          </a:p>
        </p:txBody>
      </p:sp>
      <p:pic>
        <p:nvPicPr>
          <p:cNvPr id="6" name="Picture 5">
            <a:extLst>
              <a:ext uri="{FF2B5EF4-FFF2-40B4-BE49-F238E27FC236}">
                <a16:creationId xmlns:a16="http://schemas.microsoft.com/office/drawing/2014/main" id="{BE4D4688-8624-BA40-8B2C-5A1AB0D2A0AA}"/>
              </a:ext>
            </a:extLst>
          </p:cNvPr>
          <p:cNvPicPr>
            <a:picLocks noChangeAspect="1"/>
          </p:cNvPicPr>
          <p:nvPr/>
        </p:nvPicPr>
        <p:blipFill>
          <a:blip r:embed="rId4"/>
          <a:stretch>
            <a:fillRect/>
          </a:stretch>
        </p:blipFill>
        <p:spPr>
          <a:xfrm>
            <a:off x="7051392" y="2549974"/>
            <a:ext cx="2967758" cy="2466566"/>
          </a:xfrm>
          <a:prstGeom prst="rect">
            <a:avLst/>
          </a:prstGeom>
        </p:spPr>
      </p:pic>
      <p:sp>
        <p:nvSpPr>
          <p:cNvPr id="9" name="Rectangle 8">
            <a:extLst>
              <a:ext uri="{FF2B5EF4-FFF2-40B4-BE49-F238E27FC236}">
                <a16:creationId xmlns:a16="http://schemas.microsoft.com/office/drawing/2014/main" id="{46E46C09-4FCC-0247-8A79-CF04DA42BCD8}"/>
              </a:ext>
            </a:extLst>
          </p:cNvPr>
          <p:cNvSpPr/>
          <p:nvPr/>
        </p:nvSpPr>
        <p:spPr>
          <a:xfrm>
            <a:off x="1635820" y="1895180"/>
            <a:ext cx="2885064" cy="646331"/>
          </a:xfrm>
          <a:prstGeom prst="rect">
            <a:avLst/>
          </a:prstGeom>
        </p:spPr>
        <p:txBody>
          <a:bodyPr wrap="square">
            <a:spAutoFit/>
          </a:bodyPr>
          <a:lstStyle/>
          <a:p>
            <a:pPr algn="ctr"/>
            <a:r>
              <a:rPr lang="en-US" altLang="zh-CN" sz="3600" b="1" dirty="0">
                <a:solidFill>
                  <a:schemeClr val="tx2"/>
                </a:solidFill>
                <a:cs typeface="Arial" panose="020B0604020202020204" pitchFamily="34" charset="0"/>
              </a:rPr>
              <a:t>Accuracy </a:t>
            </a:r>
            <a:endParaRPr lang="en-US" sz="3600" b="1" dirty="0">
              <a:solidFill>
                <a:schemeClr val="tx2"/>
              </a:solidFill>
              <a:cs typeface="Arial" panose="020B0604020202020204" pitchFamily="34" charset="0"/>
            </a:endParaRPr>
          </a:p>
        </p:txBody>
      </p:sp>
      <p:sp>
        <p:nvSpPr>
          <p:cNvPr id="10" name="Rectangle 9">
            <a:extLst>
              <a:ext uri="{FF2B5EF4-FFF2-40B4-BE49-F238E27FC236}">
                <a16:creationId xmlns:a16="http://schemas.microsoft.com/office/drawing/2014/main" id="{5DA2B006-04F6-0047-8450-E0656E344967}"/>
              </a:ext>
            </a:extLst>
          </p:cNvPr>
          <p:cNvSpPr/>
          <p:nvPr/>
        </p:nvSpPr>
        <p:spPr>
          <a:xfrm>
            <a:off x="7164458" y="1895180"/>
            <a:ext cx="2885064" cy="646331"/>
          </a:xfrm>
          <a:prstGeom prst="rect">
            <a:avLst/>
          </a:prstGeom>
        </p:spPr>
        <p:txBody>
          <a:bodyPr wrap="square">
            <a:spAutoFit/>
          </a:bodyPr>
          <a:lstStyle/>
          <a:p>
            <a:pPr algn="ctr"/>
            <a:r>
              <a:rPr lang="en-US" altLang="zh-CN" sz="3600" b="1" dirty="0">
                <a:solidFill>
                  <a:schemeClr val="tx2"/>
                </a:solidFill>
                <a:cs typeface="Arial" panose="020B0604020202020204" pitchFamily="34" charset="0"/>
              </a:rPr>
              <a:t>Efficiency</a:t>
            </a:r>
            <a:endParaRPr lang="en-US" sz="3600" b="1" dirty="0">
              <a:solidFill>
                <a:schemeClr val="tx2"/>
              </a:solidFill>
              <a:cs typeface="Arial" panose="020B0604020202020204" pitchFamily="34" charset="0"/>
            </a:endParaRPr>
          </a:p>
        </p:txBody>
      </p:sp>
      <p:sp>
        <p:nvSpPr>
          <p:cNvPr id="11" name="内容占位符 2">
            <a:extLst>
              <a:ext uri="{FF2B5EF4-FFF2-40B4-BE49-F238E27FC236}">
                <a16:creationId xmlns:a16="http://schemas.microsoft.com/office/drawing/2014/main" id="{37F634F0-D4B9-284E-B9E3-976235DC1D2D}"/>
              </a:ext>
            </a:extLst>
          </p:cNvPr>
          <p:cNvSpPr txBox="1">
            <a:spLocks/>
          </p:cNvSpPr>
          <p:nvPr/>
        </p:nvSpPr>
        <p:spPr>
          <a:xfrm>
            <a:off x="6507975" y="5194401"/>
            <a:ext cx="5316415" cy="137005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ltLang="zh-CN" sz="2600" dirty="0"/>
          </a:p>
        </p:txBody>
      </p:sp>
    </p:spTree>
    <p:extLst>
      <p:ext uri="{BB962C8B-B14F-4D97-AF65-F5344CB8AC3E}">
        <p14:creationId xmlns:p14="http://schemas.microsoft.com/office/powerpoint/2010/main" val="410511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3" grpId="0" build="p"/>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65745" y="179393"/>
            <a:ext cx="8605031" cy="785532"/>
          </a:xfrm>
        </p:spPr>
        <p:txBody>
          <a:bodyPr/>
          <a:lstStyle/>
          <a:p>
            <a:r>
              <a:rPr lang="en-US" altLang="zh-CN" dirty="0" err="1">
                <a:solidFill>
                  <a:srgbClr val="D8A038"/>
                </a:solidFill>
              </a:rPr>
              <a:t>Synetgy</a:t>
            </a:r>
            <a:r>
              <a:rPr lang="en-US" altLang="zh-CN" dirty="0">
                <a:solidFill>
                  <a:srgbClr val="D8A038"/>
                </a:solidFill>
              </a:rPr>
              <a:t> Architecture Overview</a:t>
            </a:r>
            <a:endParaRPr lang="zh-CN" altLang="en-US" dirty="0">
              <a:solidFill>
                <a:srgbClr val="D8A038"/>
              </a:solidFill>
            </a:endParaRPr>
          </a:p>
        </p:txBody>
      </p:sp>
      <p:sp>
        <p:nvSpPr>
          <p:cNvPr id="3" name="内容占位符 2"/>
          <p:cNvSpPr>
            <a:spLocks noGrp="1"/>
          </p:cNvSpPr>
          <p:nvPr>
            <p:ph idx="1"/>
          </p:nvPr>
        </p:nvSpPr>
        <p:spPr/>
        <p:txBody>
          <a:bodyPr>
            <a:normAutofit/>
          </a:bodyPr>
          <a:lstStyle/>
          <a:p>
            <a:r>
              <a:rPr lang="en-US" altLang="zh-CN" dirty="0"/>
              <a:t>HW engine supports: </a:t>
            </a:r>
          </a:p>
          <a:p>
            <a:pPr lvl="1"/>
            <a:r>
              <a:rPr lang="en-US" altLang="zh-CN" dirty="0"/>
              <a:t>1x1 conv </a:t>
            </a:r>
          </a:p>
          <a:p>
            <a:pPr lvl="1"/>
            <a:r>
              <a:rPr lang="en-US" altLang="zh-CN" dirty="0"/>
              <a:t>2x2 max-pooling</a:t>
            </a:r>
          </a:p>
          <a:p>
            <a:pPr lvl="1"/>
            <a:r>
              <a:rPr lang="en-US" altLang="zh-CN" dirty="0"/>
              <a:t>shift</a:t>
            </a:r>
          </a:p>
          <a:p>
            <a:pPr lvl="1"/>
            <a:r>
              <a:rPr lang="en-US" altLang="zh-CN" dirty="0"/>
              <a:t>shuffle</a:t>
            </a:r>
          </a:p>
          <a:p>
            <a:r>
              <a:rPr lang="en-US" altLang="zh-CN" dirty="0"/>
              <a:t>Layer-based design</a:t>
            </a:r>
          </a:p>
          <a:p>
            <a:r>
              <a:rPr lang="en-US" altLang="zh-CN" dirty="0"/>
              <a:t>Implemented with </a:t>
            </a:r>
            <a:br>
              <a:rPr lang="en-US" altLang="zh-CN" dirty="0"/>
            </a:br>
            <a:r>
              <a:rPr lang="en-US" altLang="zh-CN" dirty="0" err="1"/>
              <a:t>Vivado</a:t>
            </a:r>
            <a:r>
              <a:rPr lang="en-US" altLang="zh-CN" dirty="0"/>
              <a:t> HLS and PYNQ </a:t>
            </a:r>
          </a:p>
        </p:txBody>
      </p:sp>
      <p:sp>
        <p:nvSpPr>
          <p:cNvPr id="6" name="Slide Number Placeholder 5">
            <a:extLst>
              <a:ext uri="{FF2B5EF4-FFF2-40B4-BE49-F238E27FC236}">
                <a16:creationId xmlns:a16="http://schemas.microsoft.com/office/drawing/2014/main" id="{1846DF31-35CF-6149-9F44-99EF0117B820}"/>
              </a:ext>
            </a:extLst>
          </p:cNvPr>
          <p:cNvSpPr>
            <a:spLocks noGrp="1"/>
          </p:cNvSpPr>
          <p:nvPr>
            <p:ph type="sldNum" sz="quarter" idx="12"/>
          </p:nvPr>
        </p:nvSpPr>
        <p:spPr/>
        <p:txBody>
          <a:bodyPr/>
          <a:lstStyle/>
          <a:p>
            <a:fld id="{28712F75-E67D-3F4E-9BFB-3CCB81420A82}" type="slidenum">
              <a:rPr lang="en-US" smtClean="0"/>
              <a:t>40</a:t>
            </a:fld>
            <a:endParaRPr lang="en-US"/>
          </a:p>
        </p:txBody>
      </p:sp>
      <p:pic>
        <p:nvPicPr>
          <p:cNvPr id="5" name="图片 4" descr="屏幕剪辑"/>
          <p:cNvPicPr>
            <a:picLocks noChangeAspect="1"/>
          </p:cNvPicPr>
          <p:nvPr/>
        </p:nvPicPr>
        <p:blipFill rotWithShape="1">
          <a:blip r:embed="rId3">
            <a:extLst>
              <a:ext uri="{28A0092B-C50C-407E-A947-70E740481C1C}">
                <a14:useLocalDpi xmlns:a14="http://schemas.microsoft.com/office/drawing/2010/main" val="0"/>
              </a:ext>
            </a:extLst>
          </a:blip>
          <a:srcRect l="3581" t="2743" b="1618"/>
          <a:stretch/>
        </p:blipFill>
        <p:spPr>
          <a:xfrm>
            <a:off x="5129544" y="1472022"/>
            <a:ext cx="6591403" cy="4698613"/>
          </a:xfrm>
          <a:prstGeom prst="rect">
            <a:avLst/>
          </a:prstGeom>
        </p:spPr>
      </p:pic>
    </p:spTree>
    <p:extLst>
      <p:ext uri="{BB962C8B-B14F-4D97-AF65-F5344CB8AC3E}">
        <p14:creationId xmlns:p14="http://schemas.microsoft.com/office/powerpoint/2010/main" val="1644760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7E03-E05F-A242-8DB7-C9B8D5386609}"/>
              </a:ext>
            </a:extLst>
          </p:cNvPr>
          <p:cNvSpPr>
            <a:spLocks noGrp="1"/>
          </p:cNvSpPr>
          <p:nvPr>
            <p:ph type="title"/>
          </p:nvPr>
        </p:nvSpPr>
        <p:spPr>
          <a:xfrm>
            <a:off x="1673598" y="202115"/>
            <a:ext cx="8460509" cy="785532"/>
          </a:xfrm>
        </p:spPr>
        <p:txBody>
          <a:bodyPr>
            <a:normAutofit fontScale="90000"/>
          </a:bodyPr>
          <a:lstStyle/>
          <a:p>
            <a:r>
              <a:rPr lang="en-US" dirty="0">
                <a:solidFill>
                  <a:srgbClr val="D8A038"/>
                </a:solidFill>
              </a:rPr>
              <a:t>Execution Model</a:t>
            </a:r>
          </a:p>
        </p:txBody>
      </p:sp>
      <p:sp>
        <p:nvSpPr>
          <p:cNvPr id="5" name="文本框 4"/>
          <p:cNvSpPr txBox="1"/>
          <p:nvPr/>
        </p:nvSpPr>
        <p:spPr>
          <a:xfrm>
            <a:off x="4310814" y="6232206"/>
            <a:ext cx="3446777" cy="523220"/>
          </a:xfrm>
          <a:prstGeom prst="rect">
            <a:avLst/>
          </a:prstGeom>
          <a:noFill/>
        </p:spPr>
        <p:txBody>
          <a:bodyPr wrap="none" rtlCol="0">
            <a:spAutoFit/>
          </a:bodyPr>
          <a:lstStyle/>
          <a:p>
            <a:r>
              <a:rPr lang="en-US" altLang="zh-CN" sz="2800" dirty="0" err="1">
                <a:latin typeface="Georgia Regular" panose="02040502050405020303" pitchFamily="18" charset="0"/>
              </a:rPr>
              <a:t>DiracDeltaNet</a:t>
            </a:r>
            <a:r>
              <a:rPr lang="en-US" altLang="zh-CN" sz="2800" dirty="0">
                <a:latin typeface="Georgia Regular" panose="02040502050405020303" pitchFamily="18" charset="0"/>
              </a:rPr>
              <a:t> Block</a:t>
            </a:r>
            <a:endParaRPr lang="zh-CN" altLang="en-US" sz="2800" dirty="0">
              <a:solidFill>
                <a:srgbClr val="FF0000"/>
              </a:solidFill>
              <a:latin typeface="Georgia Regular" panose="02040502050405020303" pitchFamily="18" charset="0"/>
            </a:endParaRPr>
          </a:p>
        </p:txBody>
      </p:sp>
      <p:pic>
        <p:nvPicPr>
          <p:cNvPr id="8" name="Picture 2" descr="https://lh6.googleusercontent.com/YTEHmDKlDK2jhk2q01Axg-md3otGvxBXp4Jx0tRh8VDKBW1L2Bvosba-ZOZIKa51mlFjUS4-tiO65aIthu83KhMXaCfsJFcL1ZBgXVwh7Jne7w9UePW84hdV60YgoaQSrh7F8_1BlUo">
            <a:extLst>
              <a:ext uri="{FF2B5EF4-FFF2-40B4-BE49-F238E27FC236}">
                <a16:creationId xmlns:a16="http://schemas.microsoft.com/office/drawing/2014/main" id="{7EB91BB1-A449-2846-970B-1499C0679BF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11" t="8590" r="21320" b="11224"/>
          <a:stretch/>
        </p:blipFill>
        <p:spPr bwMode="auto">
          <a:xfrm>
            <a:off x="1673598" y="1335349"/>
            <a:ext cx="8364511" cy="516327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4690DF5-4B23-7B46-85A0-567F7274C1D1}"/>
              </a:ext>
            </a:extLst>
          </p:cNvPr>
          <p:cNvSpPr>
            <a:spLocks noGrp="1"/>
          </p:cNvSpPr>
          <p:nvPr>
            <p:ph type="sldNum" sz="quarter" idx="12"/>
          </p:nvPr>
        </p:nvSpPr>
        <p:spPr/>
        <p:txBody>
          <a:bodyPr/>
          <a:lstStyle/>
          <a:p>
            <a:fld id="{28712F75-E67D-3F4E-9BFB-3CCB81420A82}" type="slidenum">
              <a:rPr lang="en-US" smtClean="0"/>
              <a:t>41</a:t>
            </a:fld>
            <a:endParaRPr lang="en-US"/>
          </a:p>
        </p:txBody>
      </p:sp>
    </p:spTree>
    <p:extLst>
      <p:ext uri="{BB962C8B-B14F-4D97-AF65-F5344CB8AC3E}">
        <p14:creationId xmlns:p14="http://schemas.microsoft.com/office/powerpoint/2010/main" val="2247522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068643" y="2053653"/>
            <a:ext cx="3312826" cy="211361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pic>
        <p:nvPicPr>
          <p:cNvPr id="1026" name="Picture 2" descr="https://lh6.googleusercontent.com/YTEHmDKlDK2jhk2q01Axg-md3otGvxBXp4Jx0tRh8VDKBW1L2Bvosba-ZOZIKa51mlFjUS4-tiO65aIthu83KhMXaCfsJFcL1ZBgXVwh7Jne7w9UePW84hdV60YgoaQSrh7F8_1BlUo">
            <a:extLst>
              <a:ext uri="{FF2B5EF4-FFF2-40B4-BE49-F238E27FC236}">
                <a16:creationId xmlns:a16="http://schemas.microsoft.com/office/drawing/2014/main" id="{7EB91BB1-A449-2846-970B-1499C0679BFD}"/>
              </a:ext>
            </a:extLst>
          </p:cNvPr>
          <p:cNvPicPr>
            <a:picLocks noGrp="1" noChangeAspect="1" noChangeArrowheads="1"/>
          </p:cNvPicPr>
          <p:nvPr>
            <p:ph idx="1"/>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11" t="8590" r="21320" b="11224"/>
          <a:stretch/>
        </p:blipFill>
        <p:spPr bwMode="auto">
          <a:xfrm>
            <a:off x="1673598" y="1335349"/>
            <a:ext cx="8364511" cy="5163278"/>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4310814" y="6232206"/>
            <a:ext cx="3446777" cy="523220"/>
          </a:xfrm>
          <a:prstGeom prst="rect">
            <a:avLst/>
          </a:prstGeom>
          <a:noFill/>
        </p:spPr>
        <p:txBody>
          <a:bodyPr wrap="none" rtlCol="0">
            <a:spAutoFit/>
          </a:bodyPr>
          <a:lstStyle/>
          <a:p>
            <a:r>
              <a:rPr lang="en-US" altLang="zh-CN" sz="2800" dirty="0" err="1">
                <a:latin typeface="Georgia Regular" panose="02040502050405020303" pitchFamily="18" charset="0"/>
              </a:rPr>
              <a:t>DiracDeltaNet</a:t>
            </a:r>
            <a:r>
              <a:rPr lang="en-US" altLang="zh-CN" sz="2800" dirty="0">
                <a:latin typeface="Georgia Regular" panose="02040502050405020303" pitchFamily="18" charset="0"/>
              </a:rPr>
              <a:t> Block</a:t>
            </a:r>
            <a:endParaRPr lang="zh-CN" altLang="en-US" sz="2800" dirty="0">
              <a:solidFill>
                <a:srgbClr val="FF0000"/>
              </a:solidFill>
              <a:latin typeface="Georgia Regular" panose="02040502050405020303" pitchFamily="18" charset="0"/>
            </a:endParaRPr>
          </a:p>
        </p:txBody>
      </p:sp>
      <p:sp>
        <p:nvSpPr>
          <p:cNvPr id="7" name="文本框 6"/>
          <p:cNvSpPr txBox="1"/>
          <p:nvPr/>
        </p:nvSpPr>
        <p:spPr>
          <a:xfrm>
            <a:off x="4894372"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sp>
        <p:nvSpPr>
          <p:cNvPr id="12" name="Title 1">
            <a:extLst>
              <a:ext uri="{FF2B5EF4-FFF2-40B4-BE49-F238E27FC236}">
                <a16:creationId xmlns:a16="http://schemas.microsoft.com/office/drawing/2014/main" id="{54700E6D-C036-BF4D-BF3A-43A9F1063CA3}"/>
              </a:ext>
            </a:extLst>
          </p:cNvPr>
          <p:cNvSpPr>
            <a:spLocks noGrp="1"/>
          </p:cNvSpPr>
          <p:nvPr>
            <p:ph type="title"/>
          </p:nvPr>
        </p:nvSpPr>
        <p:spPr>
          <a:xfrm>
            <a:off x="1673598" y="202115"/>
            <a:ext cx="8460509" cy="785532"/>
          </a:xfrm>
        </p:spPr>
        <p:txBody>
          <a:bodyPr>
            <a:normAutofit fontScale="90000"/>
          </a:bodyPr>
          <a:lstStyle/>
          <a:p>
            <a:r>
              <a:rPr lang="en-US" dirty="0">
                <a:solidFill>
                  <a:srgbClr val="D8A038"/>
                </a:solidFill>
              </a:rPr>
              <a:t>Execution Model</a:t>
            </a:r>
          </a:p>
        </p:txBody>
      </p:sp>
      <p:sp>
        <p:nvSpPr>
          <p:cNvPr id="10" name="Slide Number Placeholder 9">
            <a:extLst>
              <a:ext uri="{FF2B5EF4-FFF2-40B4-BE49-F238E27FC236}">
                <a16:creationId xmlns:a16="http://schemas.microsoft.com/office/drawing/2014/main" id="{CEBB319E-7EEC-2640-9BE6-BF0D3FCE7182}"/>
              </a:ext>
            </a:extLst>
          </p:cNvPr>
          <p:cNvSpPr>
            <a:spLocks noGrp="1"/>
          </p:cNvSpPr>
          <p:nvPr>
            <p:ph type="sldNum" sz="quarter" idx="12"/>
          </p:nvPr>
        </p:nvSpPr>
        <p:spPr/>
        <p:txBody>
          <a:bodyPr/>
          <a:lstStyle/>
          <a:p>
            <a:fld id="{28712F75-E67D-3F4E-9BFB-3CCB81420A82}" type="slidenum">
              <a:rPr lang="en-US" smtClean="0"/>
              <a:t>42</a:t>
            </a:fld>
            <a:endParaRPr lang="en-US"/>
          </a:p>
        </p:txBody>
      </p:sp>
    </p:spTree>
    <p:extLst>
      <p:ext uri="{BB962C8B-B14F-4D97-AF65-F5344CB8AC3E}">
        <p14:creationId xmlns:p14="http://schemas.microsoft.com/office/powerpoint/2010/main" val="2028739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2068643" y="4306120"/>
            <a:ext cx="3312826" cy="136016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3" name="圆角矩形 2"/>
          <p:cNvSpPr/>
          <p:nvPr/>
        </p:nvSpPr>
        <p:spPr>
          <a:xfrm>
            <a:off x="2068643" y="2053653"/>
            <a:ext cx="3312826" cy="211361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pic>
        <p:nvPicPr>
          <p:cNvPr id="12" name="Picture 2" descr="https://lh6.googleusercontent.com/YTEHmDKlDK2jhk2q01Axg-md3otGvxBXp4Jx0tRh8VDKBW1L2Bvosba-ZOZIKa51mlFjUS4-tiO65aIthu83KhMXaCfsJFcL1ZBgXVwh7Jne7w9UePW84hdV60YgoaQSrh7F8_1BlUo">
            <a:extLst>
              <a:ext uri="{FF2B5EF4-FFF2-40B4-BE49-F238E27FC236}">
                <a16:creationId xmlns:a16="http://schemas.microsoft.com/office/drawing/2014/main" id="{7EB91BB1-A449-2846-970B-1499C0679BFD}"/>
              </a:ext>
            </a:extLst>
          </p:cNvPr>
          <p:cNvPicPr>
            <a:picLocks noGrp="1" noChangeAspect="1" noChangeArrowheads="1"/>
          </p:cNvPicPr>
          <p:nvPr>
            <p:ph idx="1"/>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11" t="8590" r="21320" b="11224"/>
          <a:stretch/>
        </p:blipFill>
        <p:spPr bwMode="auto">
          <a:xfrm>
            <a:off x="1673598" y="1335349"/>
            <a:ext cx="8364511" cy="5163278"/>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4310814" y="6232206"/>
            <a:ext cx="3446777" cy="523220"/>
          </a:xfrm>
          <a:prstGeom prst="rect">
            <a:avLst/>
          </a:prstGeom>
          <a:noFill/>
        </p:spPr>
        <p:txBody>
          <a:bodyPr wrap="none" rtlCol="0">
            <a:spAutoFit/>
          </a:bodyPr>
          <a:lstStyle/>
          <a:p>
            <a:r>
              <a:rPr lang="en-US" altLang="zh-CN" sz="2800" dirty="0" err="1">
                <a:latin typeface="Georgia Regular" panose="02040502050405020303" pitchFamily="18" charset="0"/>
              </a:rPr>
              <a:t>DiracDeltaNet</a:t>
            </a:r>
            <a:r>
              <a:rPr lang="en-US" altLang="zh-CN" sz="2800" dirty="0">
                <a:latin typeface="Georgia Regular" panose="02040502050405020303" pitchFamily="18" charset="0"/>
              </a:rPr>
              <a:t> Block</a:t>
            </a:r>
            <a:endParaRPr lang="zh-CN" altLang="en-US" sz="2800" dirty="0">
              <a:solidFill>
                <a:srgbClr val="FF0000"/>
              </a:solidFill>
              <a:latin typeface="Georgia Regular" panose="02040502050405020303" pitchFamily="18" charset="0"/>
            </a:endParaRPr>
          </a:p>
        </p:txBody>
      </p:sp>
      <p:sp>
        <p:nvSpPr>
          <p:cNvPr id="7" name="文本框 6"/>
          <p:cNvSpPr txBox="1"/>
          <p:nvPr/>
        </p:nvSpPr>
        <p:spPr>
          <a:xfrm>
            <a:off x="4894372"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sp>
        <p:nvSpPr>
          <p:cNvPr id="14" name="文本框 13"/>
          <p:cNvSpPr txBox="1"/>
          <p:nvPr/>
        </p:nvSpPr>
        <p:spPr>
          <a:xfrm>
            <a:off x="4894372" y="5137924"/>
            <a:ext cx="385042" cy="523220"/>
          </a:xfrm>
          <a:prstGeom prst="rect">
            <a:avLst/>
          </a:prstGeom>
          <a:noFill/>
        </p:spPr>
        <p:txBody>
          <a:bodyPr wrap="none" rtlCol="0">
            <a:spAutoFit/>
          </a:bodyPr>
          <a:lstStyle/>
          <a:p>
            <a:r>
              <a:rPr lang="en-US" altLang="zh-CN" sz="2800" dirty="0">
                <a:latin typeface="Georgia Regular" panose="02040502050405020303" pitchFamily="18" charset="0"/>
              </a:rPr>
              <a:t>2</a:t>
            </a:r>
            <a:endParaRPr lang="zh-CN" altLang="en-US" sz="2800" dirty="0">
              <a:solidFill>
                <a:srgbClr val="FF0000"/>
              </a:solidFill>
              <a:latin typeface="Georgia Regular" panose="02040502050405020303" pitchFamily="18" charset="0"/>
            </a:endParaRPr>
          </a:p>
        </p:txBody>
      </p:sp>
      <p:sp>
        <p:nvSpPr>
          <p:cNvPr id="13" name="Title 1">
            <a:extLst>
              <a:ext uri="{FF2B5EF4-FFF2-40B4-BE49-F238E27FC236}">
                <a16:creationId xmlns:a16="http://schemas.microsoft.com/office/drawing/2014/main" id="{EDF49A37-D9E7-3240-A38B-14A3A67F4BC5}"/>
              </a:ext>
            </a:extLst>
          </p:cNvPr>
          <p:cNvSpPr txBox="1">
            <a:spLocks/>
          </p:cNvSpPr>
          <p:nvPr/>
        </p:nvSpPr>
        <p:spPr>
          <a:xfrm>
            <a:off x="1673598" y="202115"/>
            <a:ext cx="8460509" cy="7855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bg1"/>
                </a:solidFill>
                <a:latin typeface="Georgia Regular" panose="02040502050405020303" pitchFamily="18" charset="0"/>
                <a:ea typeface="+mj-ea"/>
                <a:cs typeface="+mj-cs"/>
              </a:defRPr>
            </a:lvl1pPr>
          </a:lstStyle>
          <a:p>
            <a:r>
              <a:rPr lang="en-US">
                <a:solidFill>
                  <a:srgbClr val="D8A038"/>
                </a:solidFill>
              </a:rPr>
              <a:t>Execution Model</a:t>
            </a:r>
            <a:endParaRPr lang="en-US" dirty="0">
              <a:solidFill>
                <a:srgbClr val="D8A038"/>
              </a:solidFill>
            </a:endParaRPr>
          </a:p>
        </p:txBody>
      </p:sp>
      <p:sp>
        <p:nvSpPr>
          <p:cNvPr id="10" name="Slide Number Placeholder 9">
            <a:extLst>
              <a:ext uri="{FF2B5EF4-FFF2-40B4-BE49-F238E27FC236}">
                <a16:creationId xmlns:a16="http://schemas.microsoft.com/office/drawing/2014/main" id="{CCF62428-D180-3441-A0FC-BBF2C937FE70}"/>
              </a:ext>
            </a:extLst>
          </p:cNvPr>
          <p:cNvSpPr>
            <a:spLocks noGrp="1"/>
          </p:cNvSpPr>
          <p:nvPr>
            <p:ph type="sldNum" sz="quarter" idx="12"/>
          </p:nvPr>
        </p:nvSpPr>
        <p:spPr/>
        <p:txBody>
          <a:bodyPr/>
          <a:lstStyle/>
          <a:p>
            <a:fld id="{28712F75-E67D-3F4E-9BFB-3CCB81420A82}" type="slidenum">
              <a:rPr lang="en-US" smtClean="0"/>
              <a:t>43</a:t>
            </a:fld>
            <a:endParaRPr lang="en-US"/>
          </a:p>
        </p:txBody>
      </p:sp>
    </p:spTree>
    <p:extLst>
      <p:ext uri="{BB962C8B-B14F-4D97-AF65-F5344CB8AC3E}">
        <p14:creationId xmlns:p14="http://schemas.microsoft.com/office/powerpoint/2010/main" val="1745526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068643" y="2053653"/>
            <a:ext cx="3312826" cy="211361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文本框 4"/>
          <p:cNvSpPr txBox="1"/>
          <p:nvPr/>
        </p:nvSpPr>
        <p:spPr>
          <a:xfrm>
            <a:off x="4310814" y="6232206"/>
            <a:ext cx="3446777" cy="523220"/>
          </a:xfrm>
          <a:prstGeom prst="rect">
            <a:avLst/>
          </a:prstGeom>
          <a:noFill/>
        </p:spPr>
        <p:txBody>
          <a:bodyPr wrap="none" rtlCol="0">
            <a:spAutoFit/>
          </a:bodyPr>
          <a:lstStyle/>
          <a:p>
            <a:r>
              <a:rPr lang="en-US" altLang="zh-CN" sz="2800" dirty="0" err="1">
                <a:latin typeface="Georgia Regular" panose="02040502050405020303" pitchFamily="18" charset="0"/>
              </a:rPr>
              <a:t>DiracDeltaNet</a:t>
            </a:r>
            <a:r>
              <a:rPr lang="en-US" altLang="zh-CN" sz="2800" dirty="0">
                <a:latin typeface="Georgia Regular" panose="02040502050405020303" pitchFamily="18" charset="0"/>
              </a:rPr>
              <a:t> Block</a:t>
            </a:r>
            <a:endParaRPr lang="zh-CN" altLang="en-US" sz="2800" dirty="0">
              <a:solidFill>
                <a:srgbClr val="FF0000"/>
              </a:solidFill>
              <a:latin typeface="Georgia Regular" panose="02040502050405020303" pitchFamily="18" charset="0"/>
            </a:endParaRPr>
          </a:p>
        </p:txBody>
      </p:sp>
      <p:sp>
        <p:nvSpPr>
          <p:cNvPr id="7" name="文本框 6"/>
          <p:cNvSpPr txBox="1"/>
          <p:nvPr/>
        </p:nvSpPr>
        <p:spPr>
          <a:xfrm>
            <a:off x="4894372"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sp>
        <p:nvSpPr>
          <p:cNvPr id="8" name="圆角矩形 7"/>
          <p:cNvSpPr/>
          <p:nvPr/>
        </p:nvSpPr>
        <p:spPr>
          <a:xfrm>
            <a:off x="2068643" y="4306120"/>
            <a:ext cx="3312826" cy="136016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4" name="文本框 13"/>
          <p:cNvSpPr txBox="1"/>
          <p:nvPr/>
        </p:nvSpPr>
        <p:spPr>
          <a:xfrm>
            <a:off x="4894372" y="5137924"/>
            <a:ext cx="385042" cy="523220"/>
          </a:xfrm>
          <a:prstGeom prst="rect">
            <a:avLst/>
          </a:prstGeom>
          <a:noFill/>
        </p:spPr>
        <p:txBody>
          <a:bodyPr wrap="none" rtlCol="0">
            <a:spAutoFit/>
          </a:bodyPr>
          <a:lstStyle/>
          <a:p>
            <a:r>
              <a:rPr lang="en-US" altLang="zh-CN" sz="2800" dirty="0">
                <a:latin typeface="Georgia Regular" panose="02040502050405020303" pitchFamily="18" charset="0"/>
              </a:rPr>
              <a:t>2</a:t>
            </a:r>
            <a:endParaRPr lang="zh-CN" altLang="en-US" sz="2800" dirty="0">
              <a:solidFill>
                <a:srgbClr val="FF0000"/>
              </a:solidFill>
              <a:latin typeface="Georgia Regular" panose="02040502050405020303" pitchFamily="18" charset="0"/>
            </a:endParaRPr>
          </a:p>
        </p:txBody>
      </p:sp>
      <p:sp>
        <p:nvSpPr>
          <p:cNvPr id="11" name="圆角矩形 10"/>
          <p:cNvSpPr/>
          <p:nvPr/>
        </p:nvSpPr>
        <p:spPr>
          <a:xfrm>
            <a:off x="7180288" y="2053653"/>
            <a:ext cx="2270857" cy="222248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文本框 14"/>
          <p:cNvSpPr txBox="1"/>
          <p:nvPr/>
        </p:nvSpPr>
        <p:spPr>
          <a:xfrm>
            <a:off x="8960263"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pic>
        <p:nvPicPr>
          <p:cNvPr id="17" name="Picture 2" descr="https://lh6.googleusercontent.com/YTEHmDKlDK2jhk2q01Axg-md3otGvxBXp4Jx0tRh8VDKBW1L2Bvosba-ZOZIKa51mlFjUS4-tiO65aIthu83KhMXaCfsJFcL1ZBgXVwh7Jne7w9UePW84hdV60YgoaQSrh7F8_1BlUo">
            <a:extLst>
              <a:ext uri="{FF2B5EF4-FFF2-40B4-BE49-F238E27FC236}">
                <a16:creationId xmlns:a16="http://schemas.microsoft.com/office/drawing/2014/main" id="{7EB91BB1-A449-2846-970B-1499C0679BF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11" t="8590" r="21320" b="11224"/>
          <a:stretch/>
        </p:blipFill>
        <p:spPr bwMode="auto">
          <a:xfrm>
            <a:off x="1673598" y="1335349"/>
            <a:ext cx="8364511" cy="5163278"/>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B781FA0C-2FAD-C54D-BF81-41FB13927190}"/>
              </a:ext>
            </a:extLst>
          </p:cNvPr>
          <p:cNvSpPr txBox="1">
            <a:spLocks/>
          </p:cNvSpPr>
          <p:nvPr/>
        </p:nvSpPr>
        <p:spPr>
          <a:xfrm>
            <a:off x="1673598" y="202115"/>
            <a:ext cx="8460509" cy="7855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bg1"/>
                </a:solidFill>
                <a:latin typeface="Georgia Regular" panose="02040502050405020303" pitchFamily="18" charset="0"/>
                <a:ea typeface="+mj-ea"/>
                <a:cs typeface="+mj-cs"/>
              </a:defRPr>
            </a:lvl1pPr>
          </a:lstStyle>
          <a:p>
            <a:r>
              <a:rPr lang="en-US">
                <a:solidFill>
                  <a:srgbClr val="D8A038"/>
                </a:solidFill>
              </a:rPr>
              <a:t>Execution Model</a:t>
            </a:r>
            <a:endParaRPr lang="en-US" dirty="0">
              <a:solidFill>
                <a:srgbClr val="D8A038"/>
              </a:solidFill>
            </a:endParaRPr>
          </a:p>
        </p:txBody>
      </p:sp>
      <p:sp>
        <p:nvSpPr>
          <p:cNvPr id="10" name="Slide Number Placeholder 9">
            <a:extLst>
              <a:ext uri="{FF2B5EF4-FFF2-40B4-BE49-F238E27FC236}">
                <a16:creationId xmlns:a16="http://schemas.microsoft.com/office/drawing/2014/main" id="{2422AF39-5CA2-A940-B492-82C679062759}"/>
              </a:ext>
            </a:extLst>
          </p:cNvPr>
          <p:cNvSpPr>
            <a:spLocks noGrp="1"/>
          </p:cNvSpPr>
          <p:nvPr>
            <p:ph type="sldNum" sz="quarter" idx="12"/>
          </p:nvPr>
        </p:nvSpPr>
        <p:spPr/>
        <p:txBody>
          <a:bodyPr/>
          <a:lstStyle/>
          <a:p>
            <a:fld id="{28712F75-E67D-3F4E-9BFB-3CCB81420A82}" type="slidenum">
              <a:rPr lang="en-US" smtClean="0"/>
              <a:t>44</a:t>
            </a:fld>
            <a:endParaRPr lang="en-US"/>
          </a:p>
        </p:txBody>
      </p:sp>
    </p:spTree>
    <p:extLst>
      <p:ext uri="{BB962C8B-B14F-4D97-AF65-F5344CB8AC3E}">
        <p14:creationId xmlns:p14="http://schemas.microsoft.com/office/powerpoint/2010/main" val="1409292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068643" y="2053653"/>
            <a:ext cx="3312826" cy="211361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文本框 4"/>
          <p:cNvSpPr txBox="1"/>
          <p:nvPr/>
        </p:nvSpPr>
        <p:spPr>
          <a:xfrm>
            <a:off x="4310814" y="6232206"/>
            <a:ext cx="3446777" cy="523220"/>
          </a:xfrm>
          <a:prstGeom prst="rect">
            <a:avLst/>
          </a:prstGeom>
          <a:noFill/>
        </p:spPr>
        <p:txBody>
          <a:bodyPr wrap="none" rtlCol="0">
            <a:spAutoFit/>
          </a:bodyPr>
          <a:lstStyle/>
          <a:p>
            <a:r>
              <a:rPr lang="en-US" altLang="zh-CN" sz="2800" dirty="0" err="1">
                <a:latin typeface="Georgia Regular" panose="02040502050405020303" pitchFamily="18" charset="0"/>
              </a:rPr>
              <a:t>DiracDeltaNet</a:t>
            </a:r>
            <a:r>
              <a:rPr lang="en-US" altLang="zh-CN" sz="2800" dirty="0">
                <a:latin typeface="Georgia Regular" panose="02040502050405020303" pitchFamily="18" charset="0"/>
              </a:rPr>
              <a:t> Block</a:t>
            </a:r>
            <a:endParaRPr lang="zh-CN" altLang="en-US" sz="2800" dirty="0">
              <a:solidFill>
                <a:srgbClr val="FF0000"/>
              </a:solidFill>
              <a:latin typeface="Georgia Regular" panose="02040502050405020303" pitchFamily="18" charset="0"/>
            </a:endParaRPr>
          </a:p>
        </p:txBody>
      </p:sp>
      <p:sp>
        <p:nvSpPr>
          <p:cNvPr id="7" name="文本框 6"/>
          <p:cNvSpPr txBox="1"/>
          <p:nvPr/>
        </p:nvSpPr>
        <p:spPr>
          <a:xfrm>
            <a:off x="4894372"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sp>
        <p:nvSpPr>
          <p:cNvPr id="8" name="圆角矩形 7"/>
          <p:cNvSpPr/>
          <p:nvPr/>
        </p:nvSpPr>
        <p:spPr>
          <a:xfrm>
            <a:off x="2068643" y="4306120"/>
            <a:ext cx="3312826" cy="136016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4" name="文本框 13"/>
          <p:cNvSpPr txBox="1"/>
          <p:nvPr/>
        </p:nvSpPr>
        <p:spPr>
          <a:xfrm>
            <a:off x="4894372" y="5137924"/>
            <a:ext cx="385042" cy="523220"/>
          </a:xfrm>
          <a:prstGeom prst="rect">
            <a:avLst/>
          </a:prstGeom>
          <a:noFill/>
        </p:spPr>
        <p:txBody>
          <a:bodyPr wrap="none" rtlCol="0">
            <a:spAutoFit/>
          </a:bodyPr>
          <a:lstStyle/>
          <a:p>
            <a:r>
              <a:rPr lang="en-US" altLang="zh-CN" sz="2800" dirty="0">
                <a:latin typeface="Georgia Regular" panose="02040502050405020303" pitchFamily="18" charset="0"/>
              </a:rPr>
              <a:t>2</a:t>
            </a:r>
            <a:endParaRPr lang="zh-CN" altLang="en-US" sz="2800" dirty="0">
              <a:solidFill>
                <a:srgbClr val="FF0000"/>
              </a:solidFill>
              <a:latin typeface="Georgia Regular" panose="02040502050405020303" pitchFamily="18" charset="0"/>
            </a:endParaRPr>
          </a:p>
        </p:txBody>
      </p:sp>
      <p:sp>
        <p:nvSpPr>
          <p:cNvPr id="11" name="圆角矩形 10"/>
          <p:cNvSpPr/>
          <p:nvPr/>
        </p:nvSpPr>
        <p:spPr>
          <a:xfrm>
            <a:off x="7180288" y="2053653"/>
            <a:ext cx="2270857" cy="222248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文本框 14"/>
          <p:cNvSpPr txBox="1"/>
          <p:nvPr/>
        </p:nvSpPr>
        <p:spPr>
          <a:xfrm>
            <a:off x="8960263"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sp>
        <p:nvSpPr>
          <p:cNvPr id="12" name="圆角矩形 11"/>
          <p:cNvSpPr/>
          <p:nvPr/>
        </p:nvSpPr>
        <p:spPr>
          <a:xfrm>
            <a:off x="7180288" y="4338508"/>
            <a:ext cx="2270857" cy="68868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pic>
        <p:nvPicPr>
          <p:cNvPr id="13" name="Picture 2" descr="https://lh6.googleusercontent.com/YTEHmDKlDK2jhk2q01Axg-md3otGvxBXp4Jx0tRh8VDKBW1L2Bvosba-ZOZIKa51mlFjUS4-tiO65aIthu83KhMXaCfsJFcL1ZBgXVwh7Jne7w9UePW84hdV60YgoaQSrh7F8_1BlUo">
            <a:extLst>
              <a:ext uri="{FF2B5EF4-FFF2-40B4-BE49-F238E27FC236}">
                <a16:creationId xmlns:a16="http://schemas.microsoft.com/office/drawing/2014/main" id="{7EB91BB1-A449-2846-970B-1499C0679BF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11" t="8590" r="21320" b="11224"/>
          <a:stretch/>
        </p:blipFill>
        <p:spPr bwMode="auto">
          <a:xfrm>
            <a:off x="1673598" y="1335349"/>
            <a:ext cx="8364511" cy="5163278"/>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p:cNvSpPr txBox="1"/>
          <p:nvPr/>
        </p:nvSpPr>
        <p:spPr>
          <a:xfrm>
            <a:off x="8960263" y="4300983"/>
            <a:ext cx="385042" cy="523220"/>
          </a:xfrm>
          <a:prstGeom prst="rect">
            <a:avLst/>
          </a:prstGeom>
          <a:noFill/>
        </p:spPr>
        <p:txBody>
          <a:bodyPr wrap="none" rtlCol="0">
            <a:spAutoFit/>
          </a:bodyPr>
          <a:lstStyle/>
          <a:p>
            <a:r>
              <a:rPr lang="en-US" altLang="zh-CN" sz="2800" dirty="0">
                <a:latin typeface="Georgia Regular" panose="02040502050405020303" pitchFamily="18" charset="0"/>
              </a:rPr>
              <a:t>2</a:t>
            </a:r>
            <a:endParaRPr lang="zh-CN" altLang="en-US" sz="2800" dirty="0">
              <a:solidFill>
                <a:srgbClr val="FF0000"/>
              </a:solidFill>
              <a:latin typeface="Georgia Regular" panose="02040502050405020303" pitchFamily="18" charset="0"/>
            </a:endParaRPr>
          </a:p>
        </p:txBody>
      </p:sp>
      <p:sp>
        <p:nvSpPr>
          <p:cNvPr id="17" name="Title 1">
            <a:extLst>
              <a:ext uri="{FF2B5EF4-FFF2-40B4-BE49-F238E27FC236}">
                <a16:creationId xmlns:a16="http://schemas.microsoft.com/office/drawing/2014/main" id="{07AD6682-11E7-E147-A81E-0644CA3CF513}"/>
              </a:ext>
            </a:extLst>
          </p:cNvPr>
          <p:cNvSpPr txBox="1">
            <a:spLocks/>
          </p:cNvSpPr>
          <p:nvPr/>
        </p:nvSpPr>
        <p:spPr>
          <a:xfrm>
            <a:off x="1673598" y="202115"/>
            <a:ext cx="8460509" cy="7855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bg1"/>
                </a:solidFill>
                <a:latin typeface="Georgia Regular" panose="02040502050405020303" pitchFamily="18" charset="0"/>
                <a:ea typeface="+mj-ea"/>
                <a:cs typeface="+mj-cs"/>
              </a:defRPr>
            </a:lvl1pPr>
          </a:lstStyle>
          <a:p>
            <a:r>
              <a:rPr lang="en-US">
                <a:solidFill>
                  <a:srgbClr val="D8A038"/>
                </a:solidFill>
              </a:rPr>
              <a:t>Execution Model</a:t>
            </a:r>
            <a:endParaRPr lang="en-US" dirty="0">
              <a:solidFill>
                <a:srgbClr val="D8A038"/>
              </a:solidFill>
            </a:endParaRPr>
          </a:p>
        </p:txBody>
      </p:sp>
      <p:sp>
        <p:nvSpPr>
          <p:cNvPr id="18" name="Slide Number Placeholder 17">
            <a:extLst>
              <a:ext uri="{FF2B5EF4-FFF2-40B4-BE49-F238E27FC236}">
                <a16:creationId xmlns:a16="http://schemas.microsoft.com/office/drawing/2014/main" id="{E871BB38-9A04-7848-89ED-1F59C512048C}"/>
              </a:ext>
            </a:extLst>
          </p:cNvPr>
          <p:cNvSpPr>
            <a:spLocks noGrp="1"/>
          </p:cNvSpPr>
          <p:nvPr>
            <p:ph type="sldNum" sz="quarter" idx="12"/>
          </p:nvPr>
        </p:nvSpPr>
        <p:spPr/>
        <p:txBody>
          <a:bodyPr/>
          <a:lstStyle/>
          <a:p>
            <a:fld id="{28712F75-E67D-3F4E-9BFB-3CCB81420A82}" type="slidenum">
              <a:rPr lang="en-US" smtClean="0"/>
              <a:t>45</a:t>
            </a:fld>
            <a:endParaRPr lang="en-US"/>
          </a:p>
        </p:txBody>
      </p:sp>
    </p:spTree>
    <p:extLst>
      <p:ext uri="{BB962C8B-B14F-4D97-AF65-F5344CB8AC3E}">
        <p14:creationId xmlns:p14="http://schemas.microsoft.com/office/powerpoint/2010/main" val="1056238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068643" y="2053653"/>
            <a:ext cx="3312826" cy="211361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文本框 4"/>
          <p:cNvSpPr txBox="1"/>
          <p:nvPr/>
        </p:nvSpPr>
        <p:spPr>
          <a:xfrm>
            <a:off x="4310814" y="6232206"/>
            <a:ext cx="3446777" cy="523220"/>
          </a:xfrm>
          <a:prstGeom prst="rect">
            <a:avLst/>
          </a:prstGeom>
          <a:noFill/>
        </p:spPr>
        <p:txBody>
          <a:bodyPr wrap="none" rtlCol="0">
            <a:spAutoFit/>
          </a:bodyPr>
          <a:lstStyle/>
          <a:p>
            <a:r>
              <a:rPr lang="en-US" altLang="zh-CN" sz="2800" dirty="0" err="1">
                <a:latin typeface="Georgia Regular" panose="02040502050405020303" pitchFamily="18" charset="0"/>
              </a:rPr>
              <a:t>DiracDeltaNet</a:t>
            </a:r>
            <a:r>
              <a:rPr lang="en-US" altLang="zh-CN" sz="2800" dirty="0">
                <a:latin typeface="Georgia Regular" panose="02040502050405020303" pitchFamily="18" charset="0"/>
              </a:rPr>
              <a:t> Block</a:t>
            </a:r>
            <a:endParaRPr lang="zh-CN" altLang="en-US" sz="2800" dirty="0">
              <a:solidFill>
                <a:srgbClr val="FF0000"/>
              </a:solidFill>
              <a:latin typeface="Georgia Regular" panose="02040502050405020303" pitchFamily="18" charset="0"/>
            </a:endParaRPr>
          </a:p>
        </p:txBody>
      </p:sp>
      <p:sp>
        <p:nvSpPr>
          <p:cNvPr id="7" name="文本框 6"/>
          <p:cNvSpPr txBox="1"/>
          <p:nvPr/>
        </p:nvSpPr>
        <p:spPr>
          <a:xfrm>
            <a:off x="4894372"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sp>
        <p:nvSpPr>
          <p:cNvPr id="8" name="圆角矩形 7"/>
          <p:cNvSpPr/>
          <p:nvPr/>
        </p:nvSpPr>
        <p:spPr>
          <a:xfrm>
            <a:off x="2068643" y="4306120"/>
            <a:ext cx="3312826" cy="136016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4" name="文本框 13"/>
          <p:cNvSpPr txBox="1"/>
          <p:nvPr/>
        </p:nvSpPr>
        <p:spPr>
          <a:xfrm>
            <a:off x="4894372" y="5137924"/>
            <a:ext cx="385042" cy="523220"/>
          </a:xfrm>
          <a:prstGeom prst="rect">
            <a:avLst/>
          </a:prstGeom>
          <a:noFill/>
        </p:spPr>
        <p:txBody>
          <a:bodyPr wrap="none" rtlCol="0">
            <a:spAutoFit/>
          </a:bodyPr>
          <a:lstStyle/>
          <a:p>
            <a:r>
              <a:rPr lang="en-US" altLang="zh-CN" sz="2800" dirty="0">
                <a:latin typeface="Georgia Regular" panose="02040502050405020303" pitchFamily="18" charset="0"/>
              </a:rPr>
              <a:t>2</a:t>
            </a:r>
            <a:endParaRPr lang="zh-CN" altLang="en-US" sz="2800" dirty="0">
              <a:solidFill>
                <a:srgbClr val="FF0000"/>
              </a:solidFill>
              <a:latin typeface="Georgia Regular" panose="02040502050405020303" pitchFamily="18" charset="0"/>
            </a:endParaRPr>
          </a:p>
        </p:txBody>
      </p:sp>
      <p:sp>
        <p:nvSpPr>
          <p:cNvPr id="11" name="圆角矩形 10"/>
          <p:cNvSpPr/>
          <p:nvPr/>
        </p:nvSpPr>
        <p:spPr>
          <a:xfrm>
            <a:off x="7180288" y="2053653"/>
            <a:ext cx="2270857" cy="222248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文本框 14"/>
          <p:cNvSpPr txBox="1"/>
          <p:nvPr/>
        </p:nvSpPr>
        <p:spPr>
          <a:xfrm>
            <a:off x="8960263"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sp>
        <p:nvSpPr>
          <p:cNvPr id="12" name="圆角矩形 11"/>
          <p:cNvSpPr/>
          <p:nvPr/>
        </p:nvSpPr>
        <p:spPr>
          <a:xfrm>
            <a:off x="7180288" y="4338508"/>
            <a:ext cx="2270857" cy="68868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6" name="文本框 15"/>
          <p:cNvSpPr txBox="1"/>
          <p:nvPr/>
        </p:nvSpPr>
        <p:spPr>
          <a:xfrm>
            <a:off x="8960263" y="4300983"/>
            <a:ext cx="385042" cy="523220"/>
          </a:xfrm>
          <a:prstGeom prst="rect">
            <a:avLst/>
          </a:prstGeom>
          <a:noFill/>
        </p:spPr>
        <p:txBody>
          <a:bodyPr wrap="none" rtlCol="0">
            <a:spAutoFit/>
          </a:bodyPr>
          <a:lstStyle/>
          <a:p>
            <a:r>
              <a:rPr lang="en-US" altLang="zh-CN" sz="2800" dirty="0">
                <a:latin typeface="Georgia Regular" panose="02040502050405020303" pitchFamily="18" charset="0"/>
              </a:rPr>
              <a:t>2</a:t>
            </a:r>
            <a:endParaRPr lang="zh-CN" altLang="en-US" sz="2800" dirty="0">
              <a:solidFill>
                <a:srgbClr val="FF0000"/>
              </a:solidFill>
              <a:latin typeface="Georgia Regular" panose="02040502050405020303" pitchFamily="18" charset="0"/>
            </a:endParaRPr>
          </a:p>
        </p:txBody>
      </p:sp>
      <p:sp>
        <p:nvSpPr>
          <p:cNvPr id="6" name="L 形 5"/>
          <p:cNvSpPr/>
          <p:nvPr/>
        </p:nvSpPr>
        <p:spPr>
          <a:xfrm>
            <a:off x="5456419" y="2880667"/>
            <a:ext cx="2488368" cy="2780477"/>
          </a:xfrm>
          <a:prstGeom prst="corner">
            <a:avLst>
              <a:gd name="adj1" fmla="val 21436"/>
              <a:gd name="adj2" fmla="val 6476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pic>
        <p:nvPicPr>
          <p:cNvPr id="17" name="Picture 2" descr="https://lh6.googleusercontent.com/YTEHmDKlDK2jhk2q01Axg-md3otGvxBXp4Jx0tRh8VDKBW1L2Bvosba-ZOZIKa51mlFjUS4-tiO65aIthu83KhMXaCfsJFcL1ZBgXVwh7Jne7w9UePW84hdV60YgoaQSrh7F8_1BlUo">
            <a:extLst>
              <a:ext uri="{FF2B5EF4-FFF2-40B4-BE49-F238E27FC236}">
                <a16:creationId xmlns:a16="http://schemas.microsoft.com/office/drawing/2014/main" id="{7EB91BB1-A449-2846-970B-1499C0679BF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11" t="8590" r="21320" b="11224"/>
          <a:stretch/>
        </p:blipFill>
        <p:spPr bwMode="auto">
          <a:xfrm>
            <a:off x="1673598" y="1335349"/>
            <a:ext cx="8364511" cy="5163278"/>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5647551" y="5137924"/>
            <a:ext cx="383438" cy="523220"/>
          </a:xfrm>
          <a:prstGeom prst="rect">
            <a:avLst/>
          </a:prstGeom>
          <a:noFill/>
        </p:spPr>
        <p:txBody>
          <a:bodyPr wrap="none" rtlCol="0">
            <a:spAutoFit/>
          </a:bodyPr>
          <a:lstStyle/>
          <a:p>
            <a:r>
              <a:rPr lang="en-US" altLang="zh-CN" sz="2800" dirty="0">
                <a:latin typeface="Georgia Regular" panose="02040502050405020303" pitchFamily="18" charset="0"/>
              </a:rPr>
              <a:t>3</a:t>
            </a:r>
            <a:endParaRPr lang="zh-CN" altLang="en-US" sz="2800" dirty="0">
              <a:solidFill>
                <a:srgbClr val="FF0000"/>
              </a:solidFill>
              <a:latin typeface="Georgia Regular" panose="02040502050405020303" pitchFamily="18" charset="0"/>
            </a:endParaRPr>
          </a:p>
        </p:txBody>
      </p:sp>
      <p:sp>
        <p:nvSpPr>
          <p:cNvPr id="19" name="Title 1">
            <a:extLst>
              <a:ext uri="{FF2B5EF4-FFF2-40B4-BE49-F238E27FC236}">
                <a16:creationId xmlns:a16="http://schemas.microsoft.com/office/drawing/2014/main" id="{2661C051-6264-274B-9A8A-BF3C97F64B31}"/>
              </a:ext>
            </a:extLst>
          </p:cNvPr>
          <p:cNvSpPr txBox="1">
            <a:spLocks/>
          </p:cNvSpPr>
          <p:nvPr/>
        </p:nvSpPr>
        <p:spPr>
          <a:xfrm>
            <a:off x="1673598" y="202115"/>
            <a:ext cx="8460509" cy="7855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bg1"/>
                </a:solidFill>
                <a:latin typeface="Georgia Regular" panose="02040502050405020303" pitchFamily="18" charset="0"/>
                <a:ea typeface="+mj-ea"/>
                <a:cs typeface="+mj-cs"/>
              </a:defRPr>
            </a:lvl1pPr>
          </a:lstStyle>
          <a:p>
            <a:r>
              <a:rPr lang="en-US" dirty="0">
                <a:solidFill>
                  <a:srgbClr val="D8A038"/>
                </a:solidFill>
              </a:rPr>
              <a:t>Execution Model</a:t>
            </a:r>
          </a:p>
        </p:txBody>
      </p:sp>
      <p:sp>
        <p:nvSpPr>
          <p:cNvPr id="13" name="Slide Number Placeholder 12">
            <a:extLst>
              <a:ext uri="{FF2B5EF4-FFF2-40B4-BE49-F238E27FC236}">
                <a16:creationId xmlns:a16="http://schemas.microsoft.com/office/drawing/2014/main" id="{0D8632A8-22A5-F84A-9E25-332E0168C3C9}"/>
              </a:ext>
            </a:extLst>
          </p:cNvPr>
          <p:cNvSpPr>
            <a:spLocks noGrp="1"/>
          </p:cNvSpPr>
          <p:nvPr>
            <p:ph type="sldNum" sz="quarter" idx="12"/>
          </p:nvPr>
        </p:nvSpPr>
        <p:spPr/>
        <p:txBody>
          <a:bodyPr/>
          <a:lstStyle/>
          <a:p>
            <a:fld id="{28712F75-E67D-3F4E-9BFB-3CCB81420A82}" type="slidenum">
              <a:rPr lang="en-US" smtClean="0"/>
              <a:t>46</a:t>
            </a:fld>
            <a:endParaRPr lang="en-US"/>
          </a:p>
        </p:txBody>
      </p:sp>
    </p:spTree>
    <p:extLst>
      <p:ext uri="{BB962C8B-B14F-4D97-AF65-F5344CB8AC3E}">
        <p14:creationId xmlns:p14="http://schemas.microsoft.com/office/powerpoint/2010/main" val="2784157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400" dirty="0"/>
              <a:t>Outline</a:t>
            </a:r>
            <a:endParaRPr lang="zh-CN" altLang="en-US" sz="4400" dirty="0"/>
          </a:p>
        </p:txBody>
      </p:sp>
      <p:sp>
        <p:nvSpPr>
          <p:cNvPr id="3" name="内容占位符 2"/>
          <p:cNvSpPr>
            <a:spLocks noGrp="1"/>
          </p:cNvSpPr>
          <p:nvPr>
            <p:ph idx="1"/>
          </p:nvPr>
        </p:nvSpPr>
        <p:spPr/>
        <p:txBody>
          <a:bodyPr>
            <a:normAutofit/>
          </a:bodyPr>
          <a:lstStyle/>
          <a:p>
            <a:r>
              <a:rPr lang="en-US" altLang="zh-CN" sz="4000" dirty="0">
                <a:solidFill>
                  <a:schemeClr val="bg1">
                    <a:lumMod val="65000"/>
                  </a:schemeClr>
                </a:solidFill>
              </a:rPr>
              <a:t>Introduction</a:t>
            </a:r>
          </a:p>
          <a:p>
            <a:r>
              <a:rPr lang="en-US" altLang="zh-CN" sz="4000" dirty="0" err="1">
                <a:solidFill>
                  <a:schemeClr val="bg1">
                    <a:lumMod val="65000"/>
                  </a:schemeClr>
                </a:solidFill>
              </a:rPr>
              <a:t>ConvNet</a:t>
            </a:r>
            <a:r>
              <a:rPr lang="en-US" altLang="zh-CN" sz="4000" dirty="0">
                <a:solidFill>
                  <a:schemeClr val="bg1">
                    <a:lumMod val="65000"/>
                  </a:schemeClr>
                </a:solidFill>
              </a:rPr>
              <a:t> Design</a:t>
            </a:r>
          </a:p>
          <a:p>
            <a:r>
              <a:rPr lang="en-US" altLang="zh-CN" sz="4000" dirty="0">
                <a:solidFill>
                  <a:schemeClr val="bg1">
                    <a:lumMod val="65000"/>
                  </a:schemeClr>
                </a:solidFill>
              </a:rPr>
              <a:t>Hardware Accelerator Design</a:t>
            </a:r>
          </a:p>
          <a:p>
            <a:r>
              <a:rPr lang="en-US" altLang="zh-CN" sz="4000" dirty="0"/>
              <a:t>Experimental Results</a:t>
            </a:r>
          </a:p>
          <a:p>
            <a:r>
              <a:rPr lang="en-US" altLang="zh-CN" sz="4000" dirty="0">
                <a:solidFill>
                  <a:schemeClr val="bg1">
                    <a:lumMod val="75000"/>
                  </a:schemeClr>
                </a:solidFill>
              </a:rPr>
              <a:t>Conclusion</a:t>
            </a:r>
          </a:p>
          <a:p>
            <a:endParaRPr lang="zh-CN" altLang="en-US" sz="4000" dirty="0"/>
          </a:p>
        </p:txBody>
      </p:sp>
      <p:sp>
        <p:nvSpPr>
          <p:cNvPr id="5" name="Slide Number Placeholder 4">
            <a:extLst>
              <a:ext uri="{FF2B5EF4-FFF2-40B4-BE49-F238E27FC236}">
                <a16:creationId xmlns:a16="http://schemas.microsoft.com/office/drawing/2014/main" id="{D31A1A7F-B36D-F341-9CBE-A35A0A1DAC32}"/>
              </a:ext>
            </a:extLst>
          </p:cNvPr>
          <p:cNvSpPr>
            <a:spLocks noGrp="1"/>
          </p:cNvSpPr>
          <p:nvPr>
            <p:ph type="sldNum" sz="quarter" idx="12"/>
          </p:nvPr>
        </p:nvSpPr>
        <p:spPr/>
        <p:txBody>
          <a:bodyPr/>
          <a:lstStyle/>
          <a:p>
            <a:fld id="{28712F75-E67D-3F4E-9BFB-3CCB81420A82}" type="slidenum">
              <a:rPr lang="en-US" smtClean="0"/>
              <a:t>47</a:t>
            </a:fld>
            <a:endParaRPr lang="en-US"/>
          </a:p>
        </p:txBody>
      </p:sp>
    </p:spTree>
    <p:extLst>
      <p:ext uri="{BB962C8B-B14F-4D97-AF65-F5344CB8AC3E}">
        <p14:creationId xmlns:p14="http://schemas.microsoft.com/office/powerpoint/2010/main" val="1600221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Experimental Setup</a:t>
            </a:r>
            <a:endParaRPr lang="zh-CN" altLang="en-US" dirty="0"/>
          </a:p>
        </p:txBody>
      </p:sp>
      <p:sp>
        <p:nvSpPr>
          <p:cNvPr id="3" name="内容占位符 2"/>
          <p:cNvSpPr>
            <a:spLocks noGrp="1"/>
          </p:cNvSpPr>
          <p:nvPr>
            <p:ph idx="1"/>
          </p:nvPr>
        </p:nvSpPr>
        <p:spPr/>
        <p:txBody>
          <a:bodyPr/>
          <a:lstStyle/>
          <a:p>
            <a:r>
              <a:rPr lang="en-US" altLang="zh-CN" sz="3200" dirty="0"/>
              <a:t>Avnet Ultra96 Board</a:t>
            </a:r>
          </a:p>
          <a:p>
            <a:r>
              <a:rPr lang="en-US" altLang="zh-CN" sz="3200" dirty="0"/>
              <a:t>With Xilinx ZU3EG FPGA – the second smallest device in the </a:t>
            </a:r>
            <a:r>
              <a:rPr lang="en-US" altLang="zh-CN" sz="3200" dirty="0" err="1"/>
              <a:t>Ultrascale</a:t>
            </a:r>
            <a:r>
              <a:rPr lang="en-US" altLang="zh-CN" sz="3200" dirty="0"/>
              <a:t>+ family</a:t>
            </a:r>
          </a:p>
          <a:p>
            <a:endParaRPr lang="en-US" altLang="zh-CN" dirty="0"/>
          </a:p>
        </p:txBody>
      </p:sp>
      <p:sp>
        <p:nvSpPr>
          <p:cNvPr id="14" name="Slide Number Placeholder 13">
            <a:extLst>
              <a:ext uri="{FF2B5EF4-FFF2-40B4-BE49-F238E27FC236}">
                <a16:creationId xmlns:a16="http://schemas.microsoft.com/office/drawing/2014/main" id="{FA316C3E-D8BF-0240-BEE7-BF075744BD72}"/>
              </a:ext>
            </a:extLst>
          </p:cNvPr>
          <p:cNvSpPr>
            <a:spLocks noGrp="1"/>
          </p:cNvSpPr>
          <p:nvPr>
            <p:ph type="sldNum" sz="quarter" idx="12"/>
          </p:nvPr>
        </p:nvSpPr>
        <p:spPr/>
        <p:txBody>
          <a:bodyPr/>
          <a:lstStyle/>
          <a:p>
            <a:fld id="{28712F75-E67D-3F4E-9BFB-3CCB81420A82}" type="slidenum">
              <a:rPr lang="en-US" smtClean="0"/>
              <a:t>48</a:t>
            </a:fld>
            <a:endParaRPr 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984" y="3834349"/>
            <a:ext cx="3429828" cy="2112774"/>
          </a:xfrm>
          <a:prstGeom prst="rect">
            <a:avLst/>
          </a:prstGeom>
        </p:spPr>
      </p:pic>
      <p:cxnSp>
        <p:nvCxnSpPr>
          <p:cNvPr id="7" name="Straight Arrow Connector 6">
            <a:extLst>
              <a:ext uri="{FF2B5EF4-FFF2-40B4-BE49-F238E27FC236}">
                <a16:creationId xmlns:a16="http://schemas.microsoft.com/office/drawing/2014/main" id="{F23683C7-E194-AC40-9832-EB065A82D7E2}"/>
              </a:ext>
            </a:extLst>
          </p:cNvPr>
          <p:cNvCxnSpPr/>
          <p:nvPr/>
        </p:nvCxnSpPr>
        <p:spPr>
          <a:xfrm>
            <a:off x="4734560" y="6146800"/>
            <a:ext cx="3119120"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46CB168B-7CCD-DD4D-AC35-27428E347D7C}"/>
              </a:ext>
            </a:extLst>
          </p:cNvPr>
          <p:cNvCxnSpPr>
            <a:cxnSpLocks/>
          </p:cNvCxnSpPr>
          <p:nvPr/>
        </p:nvCxnSpPr>
        <p:spPr>
          <a:xfrm>
            <a:off x="7997812" y="4114800"/>
            <a:ext cx="120028" cy="163576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984C64A2-3832-034B-BD02-2E38BA23A179}"/>
              </a:ext>
            </a:extLst>
          </p:cNvPr>
          <p:cNvSpPr/>
          <p:nvPr/>
        </p:nvSpPr>
        <p:spPr>
          <a:xfrm>
            <a:off x="5967614" y="6158321"/>
            <a:ext cx="870751" cy="369332"/>
          </a:xfrm>
          <a:prstGeom prst="rect">
            <a:avLst/>
          </a:prstGeom>
        </p:spPr>
        <p:txBody>
          <a:bodyPr wrap="none">
            <a:spAutoFit/>
          </a:bodyPr>
          <a:lstStyle/>
          <a:p>
            <a:r>
              <a:rPr lang="en-US" altLang="zh-CN" dirty="0">
                <a:latin typeface="Georgia Regular" panose="02040502050405020303" pitchFamily="18" charset="0"/>
              </a:rPr>
              <a:t>8.5 cm</a:t>
            </a:r>
            <a:endParaRPr lang="en-US" dirty="0">
              <a:latin typeface="Georgia Regular" panose="02040502050405020303" pitchFamily="18" charset="0"/>
            </a:endParaRPr>
          </a:p>
        </p:txBody>
      </p:sp>
      <p:sp>
        <p:nvSpPr>
          <p:cNvPr id="13" name="Rectangle 12">
            <a:extLst>
              <a:ext uri="{FF2B5EF4-FFF2-40B4-BE49-F238E27FC236}">
                <a16:creationId xmlns:a16="http://schemas.microsoft.com/office/drawing/2014/main" id="{D5D07823-C272-7349-B561-D27C2516ACC8}"/>
              </a:ext>
            </a:extLst>
          </p:cNvPr>
          <p:cNvSpPr/>
          <p:nvPr/>
        </p:nvSpPr>
        <p:spPr>
          <a:xfrm rot="5041906">
            <a:off x="7953233" y="4575007"/>
            <a:ext cx="862737" cy="369332"/>
          </a:xfrm>
          <a:prstGeom prst="rect">
            <a:avLst/>
          </a:prstGeom>
        </p:spPr>
        <p:txBody>
          <a:bodyPr wrap="none">
            <a:spAutoFit/>
          </a:bodyPr>
          <a:lstStyle/>
          <a:p>
            <a:r>
              <a:rPr lang="en-US" altLang="zh-CN" dirty="0">
                <a:latin typeface="Georgia Regular" panose="02040502050405020303" pitchFamily="18" charset="0"/>
              </a:rPr>
              <a:t>5.4 cm</a:t>
            </a:r>
            <a:endParaRPr lang="en-US" dirty="0">
              <a:latin typeface="Georgia Regular" panose="02040502050405020303" pitchFamily="18" charset="0"/>
            </a:endParaRPr>
          </a:p>
        </p:txBody>
      </p:sp>
    </p:spTree>
    <p:extLst>
      <p:ext uri="{BB962C8B-B14F-4D97-AF65-F5344CB8AC3E}">
        <p14:creationId xmlns:p14="http://schemas.microsoft.com/office/powerpoint/2010/main" val="2059160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Resource Usage</a:t>
            </a:r>
            <a:endParaRPr lang="zh-CN" altLang="en-US" dirty="0"/>
          </a:p>
        </p:txBody>
      </p:sp>
      <p:sp>
        <p:nvSpPr>
          <p:cNvPr id="3" name="内容占位符 2"/>
          <p:cNvSpPr>
            <a:spLocks noGrp="1"/>
          </p:cNvSpPr>
          <p:nvPr>
            <p:ph idx="1"/>
          </p:nvPr>
        </p:nvSpPr>
        <p:spPr>
          <a:xfrm>
            <a:off x="609600" y="3478306"/>
            <a:ext cx="7398325" cy="2827645"/>
          </a:xfrm>
        </p:spPr>
        <p:txBody>
          <a:bodyPr>
            <a:normAutofit/>
          </a:bodyPr>
          <a:lstStyle/>
          <a:p>
            <a:r>
              <a:rPr lang="en-US" altLang="zh-CN" dirty="0"/>
              <a:t>LUT: 4/4bit multiplications (1x1 conv)</a:t>
            </a:r>
          </a:p>
          <a:p>
            <a:r>
              <a:rPr lang="en-US" altLang="zh-CN" dirty="0"/>
              <a:t>FF: fully-partitioned partial sums (1x1 conv)</a:t>
            </a:r>
          </a:p>
          <a:p>
            <a:r>
              <a:rPr lang="en-US" altLang="zh-CN" dirty="0"/>
              <a:t>BRAM: line buffers and FIFOs (dataflow)</a:t>
            </a:r>
          </a:p>
          <a:p>
            <a:r>
              <a:rPr lang="en-US" altLang="zh-CN" dirty="0"/>
              <a:t>DSP: 4/4bit multiplications (1x1conv)</a:t>
            </a:r>
          </a:p>
          <a:p>
            <a:endParaRPr lang="zh-CN" altLang="en-US" dirty="0"/>
          </a:p>
        </p:txBody>
      </p:sp>
      <p:sp>
        <p:nvSpPr>
          <p:cNvPr id="8" name="Slide Number Placeholder 7">
            <a:extLst>
              <a:ext uri="{FF2B5EF4-FFF2-40B4-BE49-F238E27FC236}">
                <a16:creationId xmlns:a16="http://schemas.microsoft.com/office/drawing/2014/main" id="{FF3791A8-80E8-384B-9A00-A78A8E54F97C}"/>
              </a:ext>
            </a:extLst>
          </p:cNvPr>
          <p:cNvSpPr>
            <a:spLocks noGrp="1"/>
          </p:cNvSpPr>
          <p:nvPr>
            <p:ph type="sldNum" sz="quarter" idx="12"/>
          </p:nvPr>
        </p:nvSpPr>
        <p:spPr/>
        <p:txBody>
          <a:bodyPr/>
          <a:lstStyle/>
          <a:p>
            <a:fld id="{28712F75-E67D-3F4E-9BFB-3CCB81420A82}" type="slidenum">
              <a:rPr lang="en-US" smtClean="0"/>
              <a:t>49</a:t>
            </a:fld>
            <a:endParaRPr lang="en-US"/>
          </a:p>
        </p:txBody>
      </p:sp>
      <p:sp>
        <p:nvSpPr>
          <p:cNvPr id="7" name="TextBox 6">
            <a:extLst>
              <a:ext uri="{FF2B5EF4-FFF2-40B4-BE49-F238E27FC236}">
                <a16:creationId xmlns:a16="http://schemas.microsoft.com/office/drawing/2014/main" id="{D1F99FF6-69BB-C743-B2D3-598CA6A1F7A7}"/>
              </a:ext>
            </a:extLst>
          </p:cNvPr>
          <p:cNvSpPr txBox="1"/>
          <p:nvPr/>
        </p:nvSpPr>
        <p:spPr>
          <a:xfrm>
            <a:off x="7773118" y="5512850"/>
            <a:ext cx="4175944" cy="369332"/>
          </a:xfrm>
          <a:prstGeom prst="rect">
            <a:avLst/>
          </a:prstGeom>
          <a:noFill/>
        </p:spPr>
        <p:txBody>
          <a:bodyPr wrap="square" rtlCol="0">
            <a:spAutoFit/>
          </a:bodyPr>
          <a:lstStyle/>
          <a:p>
            <a:pPr algn="ctr"/>
            <a:r>
              <a:rPr lang="en-US" dirty="0">
                <a:latin typeface="Georgia Regular" panose="02040502050405020303" pitchFamily="18" charset="0"/>
              </a:rPr>
              <a:t>On-chip Layout</a:t>
            </a:r>
          </a:p>
        </p:txBody>
      </p:sp>
      <p:graphicFrame>
        <p:nvGraphicFramePr>
          <p:cNvPr id="9" name="Table 8">
            <a:extLst>
              <a:ext uri="{FF2B5EF4-FFF2-40B4-BE49-F238E27FC236}">
                <a16:creationId xmlns:a16="http://schemas.microsoft.com/office/drawing/2014/main" id="{2217AD7F-B4E6-1448-9537-27466DEBCAE2}"/>
              </a:ext>
            </a:extLst>
          </p:cNvPr>
          <p:cNvGraphicFramePr>
            <a:graphicFrameLocks noGrp="1"/>
          </p:cNvGraphicFramePr>
          <p:nvPr>
            <p:extLst>
              <p:ext uri="{D42A27DB-BD31-4B8C-83A1-F6EECF244321}">
                <p14:modId xmlns:p14="http://schemas.microsoft.com/office/powerpoint/2010/main" val="1733072728"/>
              </p:ext>
            </p:extLst>
          </p:nvPr>
        </p:nvGraphicFramePr>
        <p:xfrm>
          <a:off x="177096" y="2264600"/>
          <a:ext cx="7442904" cy="914400"/>
        </p:xfrm>
        <a:graphic>
          <a:graphicData uri="http://schemas.openxmlformats.org/drawingml/2006/table">
            <a:tbl>
              <a:tblPr firstRow="1" bandRow="1">
                <a:tableStyleId>{5940675A-B579-460E-94D1-54222C63F5DA}</a:tableStyleId>
              </a:tblPr>
              <a:tblGrid>
                <a:gridCol w="1941263">
                  <a:extLst>
                    <a:ext uri="{9D8B030D-6E8A-4147-A177-3AD203B41FA5}">
                      <a16:colId xmlns:a16="http://schemas.microsoft.com/office/drawing/2014/main" val="2958764333"/>
                    </a:ext>
                  </a:extLst>
                </a:gridCol>
                <a:gridCol w="1965595">
                  <a:extLst>
                    <a:ext uri="{9D8B030D-6E8A-4147-A177-3AD203B41FA5}">
                      <a16:colId xmlns:a16="http://schemas.microsoft.com/office/drawing/2014/main" val="2376575888"/>
                    </a:ext>
                  </a:extLst>
                </a:gridCol>
                <a:gridCol w="1938294">
                  <a:extLst>
                    <a:ext uri="{9D8B030D-6E8A-4147-A177-3AD203B41FA5}">
                      <a16:colId xmlns:a16="http://schemas.microsoft.com/office/drawing/2014/main" val="1123556843"/>
                    </a:ext>
                  </a:extLst>
                </a:gridCol>
                <a:gridCol w="1597752">
                  <a:extLst>
                    <a:ext uri="{9D8B030D-6E8A-4147-A177-3AD203B41FA5}">
                      <a16:colId xmlns:a16="http://schemas.microsoft.com/office/drawing/2014/main" val="3307816335"/>
                    </a:ext>
                  </a:extLst>
                </a:gridCol>
              </a:tblGrid>
              <a:tr h="370840">
                <a:tc>
                  <a:txBody>
                    <a:bodyPr/>
                    <a:lstStyle/>
                    <a:p>
                      <a:pPr algn="ctr"/>
                      <a:r>
                        <a:rPr lang="en-US" sz="2400" b="1" dirty="0">
                          <a:latin typeface="+mn-lt"/>
                          <a:cs typeface="Times New Roman" panose="02020603050405020304" pitchFamily="18" charset="0"/>
                        </a:rPr>
                        <a:t>LUT</a:t>
                      </a:r>
                    </a:p>
                  </a:txBody>
                  <a:tcPr/>
                </a:tc>
                <a:tc>
                  <a:txBody>
                    <a:bodyPr/>
                    <a:lstStyle/>
                    <a:p>
                      <a:pPr algn="ctr"/>
                      <a:r>
                        <a:rPr lang="en-US" sz="2400" b="1" dirty="0">
                          <a:latin typeface="+mn-lt"/>
                          <a:cs typeface="Times New Roman" panose="02020603050405020304" pitchFamily="18" charset="0"/>
                        </a:rPr>
                        <a:t>FF</a:t>
                      </a:r>
                    </a:p>
                  </a:txBody>
                  <a:tcPr/>
                </a:tc>
                <a:tc>
                  <a:txBody>
                    <a:bodyPr/>
                    <a:lstStyle/>
                    <a:p>
                      <a:pPr algn="ctr"/>
                      <a:r>
                        <a:rPr lang="en-US" sz="2400" b="1" dirty="0">
                          <a:latin typeface="+mn-lt"/>
                          <a:cs typeface="Times New Roman" panose="02020603050405020304" pitchFamily="18" charset="0"/>
                        </a:rPr>
                        <a:t>BRAM</a:t>
                      </a:r>
                    </a:p>
                  </a:txBody>
                  <a:tcPr/>
                </a:tc>
                <a:tc>
                  <a:txBody>
                    <a:bodyPr/>
                    <a:lstStyle/>
                    <a:p>
                      <a:pPr algn="ctr"/>
                      <a:r>
                        <a:rPr lang="en-US" sz="2400" b="1" dirty="0">
                          <a:latin typeface="+mn-lt"/>
                          <a:cs typeface="Times New Roman" panose="02020603050405020304" pitchFamily="18" charset="0"/>
                        </a:rPr>
                        <a:t>DSP</a:t>
                      </a:r>
                    </a:p>
                  </a:txBody>
                  <a:tcPr/>
                </a:tc>
                <a:extLst>
                  <a:ext uri="{0D108BD9-81ED-4DB2-BD59-A6C34878D82A}">
                    <a16:rowId xmlns:a16="http://schemas.microsoft.com/office/drawing/2014/main" val="3188699204"/>
                  </a:ext>
                </a:extLst>
              </a:tr>
              <a:tr h="370840">
                <a:tc>
                  <a:txBody>
                    <a:bodyPr/>
                    <a:lstStyle/>
                    <a:p>
                      <a:pPr algn="ctr"/>
                      <a:r>
                        <a:rPr lang="en-US" sz="2400" dirty="0">
                          <a:latin typeface="+mn-lt"/>
                          <a:cs typeface="Times New Roman" panose="02020603050405020304" pitchFamily="18" charset="0"/>
                        </a:rPr>
                        <a:t>51776(73.4%)</a:t>
                      </a:r>
                    </a:p>
                  </a:txBody>
                  <a:tcPr/>
                </a:tc>
                <a:tc>
                  <a:txBody>
                    <a:bodyPr/>
                    <a:lstStyle/>
                    <a:p>
                      <a:pPr algn="ctr"/>
                      <a:r>
                        <a:rPr lang="en-US" sz="2400" dirty="0">
                          <a:latin typeface="+mn-lt"/>
                          <a:cs typeface="Times New Roman" panose="02020603050405020304" pitchFamily="18" charset="0"/>
                        </a:rPr>
                        <a:t>42257(29.9%)</a:t>
                      </a:r>
                    </a:p>
                  </a:txBody>
                  <a:tcPr/>
                </a:tc>
                <a:tc>
                  <a:txBody>
                    <a:bodyPr/>
                    <a:lstStyle/>
                    <a:p>
                      <a:pPr algn="ctr"/>
                      <a:r>
                        <a:rPr lang="en-US" sz="2400" dirty="0">
                          <a:latin typeface="+mn-lt"/>
                          <a:cs typeface="Times New Roman" panose="02020603050405020304" pitchFamily="18" charset="0"/>
                        </a:rPr>
                        <a:t>159(73.6%)</a:t>
                      </a:r>
                    </a:p>
                  </a:txBody>
                  <a:tcPr/>
                </a:tc>
                <a:tc>
                  <a:txBody>
                    <a:bodyPr/>
                    <a:lstStyle/>
                    <a:p>
                      <a:pPr algn="ctr"/>
                      <a:r>
                        <a:rPr lang="en-US" sz="2400" dirty="0">
                          <a:latin typeface="+mn-lt"/>
                          <a:cs typeface="Times New Roman" panose="02020603050405020304" pitchFamily="18" charset="0"/>
                        </a:rPr>
                        <a:t>360(100%)</a:t>
                      </a:r>
                    </a:p>
                  </a:txBody>
                  <a:tcPr/>
                </a:tc>
                <a:extLst>
                  <a:ext uri="{0D108BD9-81ED-4DB2-BD59-A6C34878D82A}">
                    <a16:rowId xmlns:a16="http://schemas.microsoft.com/office/drawing/2014/main" val="3672771742"/>
                  </a:ext>
                </a:extLst>
              </a:tr>
            </a:tbl>
          </a:graphicData>
        </a:graphic>
      </p:graphicFrame>
      <p:pic>
        <p:nvPicPr>
          <p:cNvPr id="5" name="Picture 4">
            <a:extLst>
              <a:ext uri="{FF2B5EF4-FFF2-40B4-BE49-F238E27FC236}">
                <a16:creationId xmlns:a16="http://schemas.microsoft.com/office/drawing/2014/main" id="{3BC29225-604A-7649-A92D-7DD3200C851E}"/>
              </a:ext>
            </a:extLst>
          </p:cNvPr>
          <p:cNvPicPr>
            <a:picLocks noChangeAspect="1"/>
          </p:cNvPicPr>
          <p:nvPr/>
        </p:nvPicPr>
        <p:blipFill>
          <a:blip r:embed="rId3"/>
          <a:stretch>
            <a:fillRect/>
          </a:stretch>
        </p:blipFill>
        <p:spPr>
          <a:xfrm>
            <a:off x="8007925" y="2054926"/>
            <a:ext cx="3602185" cy="3286495"/>
          </a:xfrm>
          <a:prstGeom prst="rect">
            <a:avLst/>
          </a:prstGeom>
        </p:spPr>
      </p:pic>
    </p:spTree>
    <p:extLst>
      <p:ext uri="{BB962C8B-B14F-4D97-AF65-F5344CB8AC3E}">
        <p14:creationId xmlns:p14="http://schemas.microsoft.com/office/powerpoint/2010/main" val="3498510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t="2667"/>
          <a:stretch/>
        </p:blipFill>
        <p:spPr>
          <a:xfrm>
            <a:off x="4732671" y="1254642"/>
            <a:ext cx="2387600" cy="5603357"/>
          </a:xfrm>
          <a:prstGeom prst="rect">
            <a:avLst/>
          </a:prstGeom>
        </p:spPr>
      </p:pic>
      <p:sp>
        <p:nvSpPr>
          <p:cNvPr id="2" name="Title 1">
            <a:extLst>
              <a:ext uri="{FF2B5EF4-FFF2-40B4-BE49-F238E27FC236}">
                <a16:creationId xmlns:a16="http://schemas.microsoft.com/office/drawing/2014/main" id="{94B0AA12-4160-E548-A762-0D5130662059}"/>
              </a:ext>
            </a:extLst>
          </p:cNvPr>
          <p:cNvSpPr>
            <a:spLocks noGrp="1"/>
          </p:cNvSpPr>
          <p:nvPr>
            <p:ph type="title"/>
          </p:nvPr>
        </p:nvSpPr>
        <p:spPr>
          <a:xfrm>
            <a:off x="1625600" y="207526"/>
            <a:ext cx="9078259" cy="785532"/>
          </a:xfrm>
        </p:spPr>
        <p:txBody>
          <a:bodyPr>
            <a:normAutofit/>
          </a:bodyPr>
          <a:lstStyle/>
          <a:p>
            <a:r>
              <a:rPr lang="en-US" sz="3600" dirty="0">
                <a:solidFill>
                  <a:srgbClr val="D8A038"/>
                </a:solidFill>
                <a:latin typeface="Georgia" panose="02040502050405020303" pitchFamily="18" charset="0"/>
              </a:rPr>
              <a:t>How to improve accuracy and efficiency? </a:t>
            </a:r>
          </a:p>
        </p:txBody>
      </p:sp>
      <p:sp>
        <p:nvSpPr>
          <p:cNvPr id="5" name="Slide Number Placeholder 4">
            <a:extLst>
              <a:ext uri="{FF2B5EF4-FFF2-40B4-BE49-F238E27FC236}">
                <a16:creationId xmlns:a16="http://schemas.microsoft.com/office/drawing/2014/main" id="{3FE48D31-91AE-B144-B22A-9371125564DE}"/>
              </a:ext>
            </a:extLst>
          </p:cNvPr>
          <p:cNvSpPr>
            <a:spLocks noGrp="1"/>
          </p:cNvSpPr>
          <p:nvPr>
            <p:ph type="sldNum" sz="quarter" idx="12"/>
          </p:nvPr>
        </p:nvSpPr>
        <p:spPr/>
        <p:txBody>
          <a:bodyPr/>
          <a:lstStyle/>
          <a:p>
            <a:fld id="{28712F75-E67D-3F4E-9BFB-3CCB81420A82}" type="slidenum">
              <a:rPr lang="en-US" smtClean="0"/>
              <a:t>5</a:t>
            </a:fld>
            <a:endParaRPr lang="en-US"/>
          </a:p>
        </p:txBody>
      </p:sp>
      <p:pic>
        <p:nvPicPr>
          <p:cNvPr id="7" name="Picture 6"/>
          <p:cNvPicPr>
            <a:picLocks noChangeAspect="1"/>
          </p:cNvPicPr>
          <p:nvPr/>
        </p:nvPicPr>
        <p:blipFill>
          <a:blip r:embed="rId4"/>
          <a:stretch>
            <a:fillRect/>
          </a:stretch>
        </p:blipFill>
        <p:spPr>
          <a:xfrm>
            <a:off x="7365339" y="2071714"/>
            <a:ext cx="2720770" cy="2723544"/>
          </a:xfrm>
          <a:prstGeom prst="rect">
            <a:avLst/>
          </a:prstGeom>
        </p:spPr>
      </p:pic>
      <p:sp>
        <p:nvSpPr>
          <p:cNvPr id="3" name="TextBox 2"/>
          <p:cNvSpPr txBox="1"/>
          <p:nvPr/>
        </p:nvSpPr>
        <p:spPr>
          <a:xfrm>
            <a:off x="1046716" y="4986567"/>
            <a:ext cx="4264838" cy="584775"/>
          </a:xfrm>
          <a:prstGeom prst="rect">
            <a:avLst/>
          </a:prstGeom>
          <a:noFill/>
        </p:spPr>
        <p:txBody>
          <a:bodyPr wrap="square" rtlCol="0">
            <a:spAutoFit/>
          </a:bodyPr>
          <a:lstStyle/>
          <a:p>
            <a:r>
              <a:rPr lang="en-US" sz="3200" dirty="0">
                <a:latin typeface="Georgia Regular" panose="02040502050405020303" pitchFamily="18" charset="0"/>
              </a:rPr>
              <a:t>Design better </a:t>
            </a:r>
            <a:r>
              <a:rPr lang="en-US" sz="3200" dirty="0" err="1">
                <a:latin typeface="Georgia Regular" panose="02040502050405020303" pitchFamily="18" charset="0"/>
              </a:rPr>
              <a:t>ConvNet</a:t>
            </a:r>
            <a:endParaRPr lang="en-US" sz="3200" dirty="0">
              <a:latin typeface="Georgia Regular" panose="02040502050405020303" pitchFamily="18" charset="0"/>
            </a:endParaRPr>
          </a:p>
        </p:txBody>
      </p:sp>
      <p:sp>
        <p:nvSpPr>
          <p:cNvPr id="8" name="TextBox 7"/>
          <p:cNvSpPr txBox="1"/>
          <p:nvPr/>
        </p:nvSpPr>
        <p:spPr>
          <a:xfrm>
            <a:off x="6354663" y="4986567"/>
            <a:ext cx="4742121" cy="584775"/>
          </a:xfrm>
          <a:prstGeom prst="rect">
            <a:avLst/>
          </a:prstGeom>
          <a:noFill/>
        </p:spPr>
        <p:txBody>
          <a:bodyPr wrap="square" rtlCol="0">
            <a:spAutoFit/>
          </a:bodyPr>
          <a:lstStyle/>
          <a:p>
            <a:pPr algn="ctr"/>
            <a:r>
              <a:rPr lang="en-US" sz="3200" dirty="0">
                <a:latin typeface="Georgia Regular" panose="02040502050405020303" pitchFamily="18" charset="0"/>
              </a:rPr>
              <a:t>Design better hardware</a:t>
            </a:r>
          </a:p>
        </p:txBody>
      </p:sp>
      <p:grpSp>
        <p:nvGrpSpPr>
          <p:cNvPr id="15" name="Group 14"/>
          <p:cNvGrpSpPr/>
          <p:nvPr/>
        </p:nvGrpSpPr>
        <p:grpSpPr>
          <a:xfrm>
            <a:off x="1951073" y="2021215"/>
            <a:ext cx="2110563" cy="2570302"/>
            <a:chOff x="4706911" y="3171895"/>
            <a:chExt cx="1770482" cy="2156141"/>
          </a:xfrm>
        </p:grpSpPr>
        <p:sp>
          <p:nvSpPr>
            <p:cNvPr id="18" name="Oval 17"/>
            <p:cNvSpPr/>
            <p:nvPr/>
          </p:nvSpPr>
          <p:spPr>
            <a:xfrm>
              <a:off x="4706911" y="317189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9" name="Oval 18"/>
            <p:cNvSpPr/>
            <p:nvPr/>
          </p:nvSpPr>
          <p:spPr>
            <a:xfrm>
              <a:off x="4706911" y="3819546"/>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0" name="Oval 19"/>
            <p:cNvSpPr/>
            <p:nvPr/>
          </p:nvSpPr>
          <p:spPr>
            <a:xfrm>
              <a:off x="4706911"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1" name="Oval 20"/>
            <p:cNvSpPr/>
            <p:nvPr/>
          </p:nvSpPr>
          <p:spPr>
            <a:xfrm>
              <a:off x="4706911" y="5118010"/>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2" name="Oval 21"/>
            <p:cNvSpPr/>
            <p:nvPr/>
          </p:nvSpPr>
          <p:spPr>
            <a:xfrm>
              <a:off x="5543251" y="3516191"/>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3" name="Oval 22"/>
            <p:cNvSpPr/>
            <p:nvPr/>
          </p:nvSpPr>
          <p:spPr>
            <a:xfrm>
              <a:off x="5518280" y="4118713"/>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4" name="Oval 23"/>
            <p:cNvSpPr/>
            <p:nvPr/>
          </p:nvSpPr>
          <p:spPr>
            <a:xfrm>
              <a:off x="5549727" y="472123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5" name="Oval 24"/>
            <p:cNvSpPr/>
            <p:nvPr/>
          </p:nvSpPr>
          <p:spPr>
            <a:xfrm>
              <a:off x="6267367" y="3817452"/>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6" name="Oval 25"/>
            <p:cNvSpPr/>
            <p:nvPr/>
          </p:nvSpPr>
          <p:spPr>
            <a:xfrm>
              <a:off x="6264136"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cxnSp>
          <p:nvCxnSpPr>
            <p:cNvPr id="27" name="Straight Connector 26"/>
            <p:cNvCxnSpPr/>
            <p:nvPr/>
          </p:nvCxnSpPr>
          <p:spPr>
            <a:xfrm>
              <a:off x="4916937" y="3276908"/>
              <a:ext cx="626314" cy="3442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16937" y="3276908"/>
              <a:ext cx="601343" cy="946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916937" y="3276908"/>
              <a:ext cx="632790" cy="154934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916937" y="3924559"/>
              <a:ext cx="601343" cy="299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916937" y="3924559"/>
              <a:ext cx="632790" cy="901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4916937" y="3621204"/>
              <a:ext cx="626314" cy="30335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916937" y="3621204"/>
              <a:ext cx="626314"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4916937" y="4223726"/>
              <a:ext cx="601343"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916937" y="4572210"/>
              <a:ext cx="632790" cy="254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4916937" y="3621204"/>
              <a:ext cx="626314" cy="1601819"/>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4916937" y="4223726"/>
              <a:ext cx="601343" cy="99929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4916937" y="4826248"/>
              <a:ext cx="632790" cy="396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753277" y="3621204"/>
              <a:ext cx="514090"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753277" y="3621204"/>
              <a:ext cx="510859"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5728306" y="3922465"/>
              <a:ext cx="539061"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728306" y="4223726"/>
              <a:ext cx="535830"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5759753" y="3922465"/>
              <a:ext cx="507614" cy="903783"/>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5759753" y="4572210"/>
              <a:ext cx="504383" cy="254038"/>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22470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Comparison with Previous Work</a:t>
            </a:r>
            <a:endParaRPr lang="zh-CN" altLang="en-US" dirty="0"/>
          </a:p>
        </p:txBody>
      </p:sp>
      <p:sp>
        <p:nvSpPr>
          <p:cNvPr id="3" name="内容占位符 2"/>
          <p:cNvSpPr>
            <a:spLocks noGrp="1"/>
          </p:cNvSpPr>
          <p:nvPr>
            <p:ph idx="1"/>
          </p:nvPr>
        </p:nvSpPr>
        <p:spPr>
          <a:xfrm>
            <a:off x="609600" y="1541651"/>
            <a:ext cx="10972800" cy="4672111"/>
          </a:xfrm>
        </p:spPr>
        <p:txBody>
          <a:bodyPr>
            <a:normAutofit/>
          </a:bodyPr>
          <a:lstStyle/>
          <a:p>
            <a:endParaRPr lang="en-US" altLang="zh-CN" dirty="0"/>
          </a:p>
          <a:p>
            <a:endParaRPr lang="en-US" altLang="zh-CN" dirty="0"/>
          </a:p>
          <a:p>
            <a:endParaRPr lang="en-US" altLang="zh-CN" dirty="0"/>
          </a:p>
          <a:p>
            <a:endParaRPr lang="en-US" altLang="zh-CN" dirty="0"/>
          </a:p>
          <a:p>
            <a:pPr marL="0" indent="0">
              <a:buNone/>
            </a:pPr>
            <a:endParaRPr lang="en-US" altLang="zh-CN" dirty="0"/>
          </a:p>
          <a:p>
            <a:r>
              <a:rPr lang="en-US" altLang="zh-CN" dirty="0"/>
              <a:t>Equal top-1 accuracy</a:t>
            </a:r>
          </a:p>
          <a:p>
            <a:r>
              <a:rPr lang="en-US" altLang="zh-CN" dirty="0"/>
              <a:t>11.6x higher framerate </a:t>
            </a:r>
          </a:p>
          <a:p>
            <a:r>
              <a:rPr lang="en-US" altLang="zh-CN" dirty="0"/>
              <a:t>6.3x more power efficient	</a:t>
            </a:r>
          </a:p>
        </p:txBody>
      </p:sp>
      <p:sp>
        <p:nvSpPr>
          <p:cNvPr id="6" name="Slide Number Placeholder 5">
            <a:extLst>
              <a:ext uri="{FF2B5EF4-FFF2-40B4-BE49-F238E27FC236}">
                <a16:creationId xmlns:a16="http://schemas.microsoft.com/office/drawing/2014/main" id="{A88799AE-9DC9-594B-BB00-6970C1431BD9}"/>
              </a:ext>
            </a:extLst>
          </p:cNvPr>
          <p:cNvSpPr>
            <a:spLocks noGrp="1"/>
          </p:cNvSpPr>
          <p:nvPr>
            <p:ph type="sldNum" sz="quarter" idx="12"/>
          </p:nvPr>
        </p:nvSpPr>
        <p:spPr/>
        <p:txBody>
          <a:bodyPr/>
          <a:lstStyle/>
          <a:p>
            <a:fld id="{28712F75-E67D-3F4E-9BFB-3CCB81420A82}" type="slidenum">
              <a:rPr lang="en-US" smtClean="0"/>
              <a:t>50</a:t>
            </a:fld>
            <a:endParaRPr lang="en-US"/>
          </a:p>
        </p:txBody>
      </p:sp>
      <p:sp>
        <p:nvSpPr>
          <p:cNvPr id="8" name="矩形 7"/>
          <p:cNvSpPr/>
          <p:nvPr/>
        </p:nvSpPr>
        <p:spPr>
          <a:xfrm>
            <a:off x="0" y="5731289"/>
            <a:ext cx="11227633" cy="1169551"/>
          </a:xfrm>
          <a:prstGeom prst="rect">
            <a:avLst/>
          </a:prstGeom>
        </p:spPr>
        <p:txBody>
          <a:bodyPr wrap="square">
            <a:spAutoFit/>
          </a:bodyPr>
          <a:lstStyle/>
          <a:p>
            <a:r>
              <a:rPr lang="de-DE" altLang="zh-CN" sz="1400" dirty="0">
                <a:solidFill>
                  <a:schemeClr val="tx1">
                    <a:lumMod val="50000"/>
                    <a:lumOff val="50000"/>
                  </a:schemeClr>
                </a:solidFill>
              </a:rPr>
              <a:t>[1] Guo, K., Han, S., Yao, S., Wang, Y., Xie, Y. and Yang, H. Software-Hardware Codesign for Efficient Neural Network Acceleration. IEEE Micro, 37 (2). 18-25. </a:t>
            </a:r>
          </a:p>
          <a:p>
            <a:r>
              <a:rPr lang="de-DE" altLang="zh-CN" sz="1400" dirty="0">
                <a:solidFill>
                  <a:schemeClr val="tx1">
                    <a:lumMod val="50000"/>
                    <a:lumOff val="50000"/>
                  </a:schemeClr>
                </a:solidFill>
              </a:rPr>
              <a:t>[2] Qiu, J., Wang, J., Yao, S., Guo, K., Li, B., Zhou, E., Yu, J., Tang, T., Xu, N., Song, S., Wang, Y. and Yang, H. Going Deeper with Embedded {FPGA} Platform for Convolutional Neural Network, 2016, 26-35.</a:t>
            </a:r>
          </a:p>
          <a:p>
            <a:r>
              <a:rPr lang="de-DE" altLang="zh-CN" sz="1400" dirty="0">
                <a:solidFill>
                  <a:schemeClr val="tx1">
                    <a:lumMod val="50000"/>
                    <a:lumOff val="50000"/>
                  </a:schemeClr>
                </a:solidFill>
              </a:rPr>
              <a:t>[3] Suda, N., Chandra, V., Dasika, G., Mohanty, A., Ma, Y., Vrudhula, S.B.K., Seo, J.S. and Cao, Y. Throughput-Optimized OpenCL-based {FPGA} Accelerator for Large-Scale Convolutional Neural Networks, 2016, 16-25.</a:t>
            </a:r>
            <a:endParaRPr lang="zh-CN" altLang="en-US" sz="1400" dirty="0">
              <a:solidFill>
                <a:schemeClr val="tx1">
                  <a:lumMod val="50000"/>
                  <a:lumOff val="50000"/>
                </a:schemeClr>
              </a:solidFill>
            </a:endParaRPr>
          </a:p>
        </p:txBody>
      </p:sp>
      <p:graphicFrame>
        <p:nvGraphicFramePr>
          <p:cNvPr id="7" name="表格 4">
            <a:extLst>
              <a:ext uri="{FF2B5EF4-FFF2-40B4-BE49-F238E27FC236}">
                <a16:creationId xmlns:a16="http://schemas.microsoft.com/office/drawing/2014/main" id="{6013081A-D958-5243-B888-177058615878}"/>
              </a:ext>
            </a:extLst>
          </p:cNvPr>
          <p:cNvGraphicFramePr>
            <a:graphicFrameLocks noGrp="1"/>
          </p:cNvGraphicFramePr>
          <p:nvPr>
            <p:extLst>
              <p:ext uri="{D42A27DB-BD31-4B8C-83A1-F6EECF244321}">
                <p14:modId xmlns:p14="http://schemas.microsoft.com/office/powerpoint/2010/main" val="3011750496"/>
              </p:ext>
            </p:extLst>
          </p:nvPr>
        </p:nvGraphicFramePr>
        <p:xfrm>
          <a:off x="1369807" y="1320734"/>
          <a:ext cx="8488018" cy="2625313"/>
        </p:xfrm>
        <a:graphic>
          <a:graphicData uri="http://schemas.openxmlformats.org/drawingml/2006/table">
            <a:tbl>
              <a:tblPr>
                <a:tableStyleId>{5940675A-B579-460E-94D1-54222C63F5DA}</a:tableStyleId>
              </a:tblPr>
              <a:tblGrid>
                <a:gridCol w="854765">
                  <a:extLst>
                    <a:ext uri="{9D8B030D-6E8A-4147-A177-3AD203B41FA5}">
                      <a16:colId xmlns:a16="http://schemas.microsoft.com/office/drawing/2014/main" val="3690875153"/>
                    </a:ext>
                  </a:extLst>
                </a:gridCol>
                <a:gridCol w="1848678">
                  <a:extLst>
                    <a:ext uri="{9D8B030D-6E8A-4147-A177-3AD203B41FA5}">
                      <a16:colId xmlns:a16="http://schemas.microsoft.com/office/drawing/2014/main" val="1840036985"/>
                    </a:ext>
                  </a:extLst>
                </a:gridCol>
                <a:gridCol w="1530626">
                  <a:extLst>
                    <a:ext uri="{9D8B030D-6E8A-4147-A177-3AD203B41FA5}">
                      <a16:colId xmlns:a16="http://schemas.microsoft.com/office/drawing/2014/main" val="660360615"/>
                    </a:ext>
                  </a:extLst>
                </a:gridCol>
                <a:gridCol w="1431235">
                  <a:extLst>
                    <a:ext uri="{9D8B030D-6E8A-4147-A177-3AD203B41FA5}">
                      <a16:colId xmlns:a16="http://schemas.microsoft.com/office/drawing/2014/main" val="3376260813"/>
                    </a:ext>
                  </a:extLst>
                </a:gridCol>
                <a:gridCol w="1331844">
                  <a:extLst>
                    <a:ext uri="{9D8B030D-6E8A-4147-A177-3AD203B41FA5}">
                      <a16:colId xmlns:a16="http://schemas.microsoft.com/office/drawing/2014/main" val="1851930039"/>
                    </a:ext>
                  </a:extLst>
                </a:gridCol>
                <a:gridCol w="1490870">
                  <a:extLst>
                    <a:ext uri="{9D8B030D-6E8A-4147-A177-3AD203B41FA5}">
                      <a16:colId xmlns:a16="http://schemas.microsoft.com/office/drawing/2014/main" val="2144183392"/>
                    </a:ext>
                  </a:extLst>
                </a:gridCol>
              </a:tblGrid>
              <a:tr h="862505">
                <a:tc>
                  <a:txBody>
                    <a:bodyPr/>
                    <a:lstStyle/>
                    <a:p>
                      <a:pPr algn="l" fontAlgn="ctr"/>
                      <a:r>
                        <a:rPr lang="zh-CN" altLang="en-US" sz="2400" u="none" strike="noStrike">
                          <a:effectLst/>
                          <a:latin typeface="+mn-lt"/>
                          <a:cs typeface="Times New Roman" panose="02020603050405020304" pitchFamily="18" charset="0"/>
                        </a:rPr>
                        <a:t>　</a:t>
                      </a:r>
                      <a:endParaRPr lang="zh-CN" altLang="en-US" sz="2400" b="0" i="0" u="none" strike="noStrike">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b="1" u="none" strike="noStrike" dirty="0">
                          <a:effectLst/>
                          <a:latin typeface="+mn-lt"/>
                          <a:cs typeface="Times New Roman" panose="02020603050405020304" pitchFamily="18" charset="0"/>
                        </a:rPr>
                        <a:t>Platform</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b="1" u="none" strike="noStrike" dirty="0">
                          <a:effectLst/>
                          <a:latin typeface="+mn-lt"/>
                          <a:cs typeface="Times New Roman" panose="02020603050405020304" pitchFamily="18" charset="0"/>
                        </a:rPr>
                        <a:t>Framerate</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b="1" u="none" strike="noStrike" dirty="0">
                          <a:effectLst/>
                          <a:latin typeface="+mn-lt"/>
                          <a:cs typeface="Times New Roman" panose="02020603050405020304" pitchFamily="18" charset="0"/>
                        </a:rPr>
                        <a:t>Top-1 Acc</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b="1" u="none" strike="noStrike" dirty="0">
                          <a:effectLst/>
                          <a:latin typeface="+mn-lt"/>
                          <a:cs typeface="Times New Roman" panose="02020603050405020304" pitchFamily="18" charset="0"/>
                        </a:rPr>
                        <a:t>Precision</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b="1" u="none" strike="noStrike" dirty="0" err="1">
                          <a:effectLst/>
                          <a:latin typeface="+mn-lt"/>
                          <a:cs typeface="Times New Roman" panose="02020603050405020304" pitchFamily="18" charset="0"/>
                        </a:rPr>
                        <a:t>Energy</a:t>
                      </a:r>
                      <a:r>
                        <a:rPr lang="de-DE" sz="2400" b="1" u="none" strike="noStrike" dirty="0">
                          <a:effectLst/>
                          <a:latin typeface="+mn-lt"/>
                          <a:cs typeface="Times New Roman" panose="02020603050405020304" pitchFamily="18" charset="0"/>
                        </a:rPr>
                        <a:t>/</a:t>
                      </a:r>
                      <a:br>
                        <a:rPr lang="de-DE" sz="2400" b="1" u="none" strike="noStrike" dirty="0">
                          <a:effectLst/>
                          <a:latin typeface="+mn-lt"/>
                          <a:cs typeface="Times New Roman" panose="02020603050405020304" pitchFamily="18" charset="0"/>
                        </a:rPr>
                      </a:br>
                      <a:r>
                        <a:rPr lang="de-DE" sz="2400" b="1" u="none" strike="noStrike" dirty="0">
                          <a:effectLst/>
                          <a:latin typeface="+mn-lt"/>
                          <a:cs typeface="Times New Roman" panose="02020603050405020304" pitchFamily="18" charset="0"/>
                        </a:rPr>
                        <a:t>Frame (J)</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extLst>
                  <a:ext uri="{0D108BD9-81ED-4DB2-BD59-A6C34878D82A}">
                    <a16:rowId xmlns:a16="http://schemas.microsoft.com/office/drawing/2014/main" val="3366147367"/>
                  </a:ext>
                </a:extLst>
              </a:tr>
              <a:tr h="440702">
                <a:tc>
                  <a:txBody>
                    <a:bodyPr/>
                    <a:lstStyle/>
                    <a:p>
                      <a:pPr algn="l" fontAlgn="ctr"/>
                      <a:r>
                        <a:rPr lang="en-US" altLang="zh-CN" sz="2400" u="none" strike="noStrike" dirty="0">
                          <a:effectLst/>
                          <a:latin typeface="+mn-lt"/>
                          <a:cs typeface="Times New Roman" panose="02020603050405020304" pitchFamily="18" charset="0"/>
                        </a:rPr>
                        <a:t>[1]</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u="none" strike="noStrike" dirty="0">
                          <a:effectLst/>
                          <a:latin typeface="+mn-lt"/>
                          <a:cs typeface="Times New Roman" panose="02020603050405020304" pitchFamily="18" charset="0"/>
                        </a:rPr>
                        <a:t>Zynq 7Z020</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en-US" altLang="zh-CN" sz="2400" u="none" strike="noStrike" dirty="0">
                          <a:effectLst/>
                          <a:latin typeface="+mn-lt"/>
                          <a:cs typeface="Times New Roman" panose="02020603050405020304" pitchFamily="18" charset="0"/>
                        </a:rPr>
                        <a:t>5.7</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en-US" altLang="zh-CN" sz="2400" b="1" u="none" strike="noStrike" dirty="0">
                          <a:effectLst/>
                          <a:latin typeface="+mn-lt"/>
                          <a:cs typeface="Times New Roman" panose="02020603050405020304" pitchFamily="18" charset="0"/>
                        </a:rPr>
                        <a:t>67.72%</a:t>
                      </a:r>
                      <a:endParaRPr lang="en-US" altLang="zh-CN"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u="none" strike="noStrike" dirty="0">
                          <a:effectLst/>
                          <a:latin typeface="+mn-lt"/>
                          <a:cs typeface="Times New Roman" panose="02020603050405020304" pitchFamily="18" charset="0"/>
                        </a:rPr>
                        <a:t>8-8b</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en-US" altLang="zh-CN" sz="2400" u="none" strike="noStrike">
                          <a:effectLst/>
                          <a:latin typeface="+mn-lt"/>
                          <a:cs typeface="Times New Roman" panose="02020603050405020304" pitchFamily="18" charset="0"/>
                        </a:rPr>
                        <a:t>0.526</a:t>
                      </a:r>
                      <a:endParaRPr lang="en-US" altLang="zh-CN" sz="2400" b="0" i="0" u="none" strike="noStrike">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extLst>
                  <a:ext uri="{0D108BD9-81ED-4DB2-BD59-A6C34878D82A}">
                    <a16:rowId xmlns:a16="http://schemas.microsoft.com/office/drawing/2014/main" val="1688811886"/>
                  </a:ext>
                </a:extLst>
              </a:tr>
              <a:tr h="440702">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[2]</a:t>
                      </a:r>
                    </a:p>
                  </a:txBody>
                  <a:tcPr marL="16596" marR="16596" marT="16596" marB="0" anchor="ctr"/>
                </a:tc>
                <a:tc>
                  <a:txBody>
                    <a:bodyPr/>
                    <a:lstStyle/>
                    <a:p>
                      <a:pPr algn="l" fontAlgn="ctr"/>
                      <a:r>
                        <a:rPr lang="de-DE" sz="2400" b="0" i="0" u="none" strike="noStrike" dirty="0">
                          <a:solidFill>
                            <a:srgbClr val="000000"/>
                          </a:solidFill>
                          <a:effectLst/>
                          <a:latin typeface="+mn-lt"/>
                          <a:ea typeface="等线" panose="02010600030101010101" pitchFamily="2" charset="-122"/>
                          <a:cs typeface="Times New Roman" panose="02020603050405020304" pitchFamily="18" charset="0"/>
                        </a:rPr>
                        <a:t>Zynq 7Z045</a:t>
                      </a:r>
                    </a:p>
                  </a:txBody>
                  <a:tcPr marL="16596" marR="16596" marT="16596" marB="0" anchor="ctr"/>
                </a:tc>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4.5</a:t>
                      </a:r>
                    </a:p>
                  </a:txBody>
                  <a:tcPr marL="16596" marR="16596" marT="16596" marB="0" anchor="ctr"/>
                </a:tc>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64.64%</a:t>
                      </a:r>
                    </a:p>
                  </a:txBody>
                  <a:tcPr marL="16596" marR="16596" marT="16596" marB="0" anchor="ctr"/>
                </a:tc>
                <a:tc>
                  <a:txBody>
                    <a:bodyPr/>
                    <a:lstStyle/>
                    <a:p>
                      <a:pPr algn="l" fontAlgn="ctr"/>
                      <a:r>
                        <a:rPr lang="de-DE" sz="2400" b="0" i="0" u="none" strike="noStrike" dirty="0">
                          <a:solidFill>
                            <a:srgbClr val="000000"/>
                          </a:solidFill>
                          <a:effectLst/>
                          <a:latin typeface="+mn-lt"/>
                          <a:ea typeface="等线" panose="02010600030101010101" pitchFamily="2" charset="-122"/>
                          <a:cs typeface="Times New Roman" panose="02020603050405020304" pitchFamily="18" charset="0"/>
                        </a:rPr>
                        <a:t>16-16b</a:t>
                      </a:r>
                    </a:p>
                  </a:txBody>
                  <a:tcPr marL="16596" marR="16596" marT="16596" marB="0" anchor="ctr"/>
                </a:tc>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0.666</a:t>
                      </a:r>
                    </a:p>
                  </a:txBody>
                  <a:tcPr marL="16596" marR="16596" marT="16596" marB="0" anchor="ctr"/>
                </a:tc>
                <a:extLst>
                  <a:ext uri="{0D108BD9-81ED-4DB2-BD59-A6C34878D82A}">
                    <a16:rowId xmlns:a16="http://schemas.microsoft.com/office/drawing/2014/main" val="4059191283"/>
                  </a:ext>
                </a:extLst>
              </a:tr>
              <a:tr h="440702">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[3]</a:t>
                      </a:r>
                    </a:p>
                  </a:txBody>
                  <a:tcPr marL="16596" marR="16596" marT="16596" marB="0" anchor="ctr"/>
                </a:tc>
                <a:tc>
                  <a:txBody>
                    <a:bodyPr/>
                    <a:lstStyle/>
                    <a:p>
                      <a:pPr algn="l" fontAlgn="ctr"/>
                      <a:r>
                        <a:rPr lang="de-DE" sz="2400" b="0" i="0" u="none" strike="noStrike" dirty="0">
                          <a:solidFill>
                            <a:srgbClr val="000000"/>
                          </a:solidFill>
                          <a:effectLst/>
                          <a:latin typeface="+mn-lt"/>
                          <a:ea typeface="等线" panose="02010600030101010101" pitchFamily="2" charset="-122"/>
                          <a:cs typeface="Times New Roman" panose="02020603050405020304" pitchFamily="18" charset="0"/>
                        </a:rPr>
                        <a:t>Stratix-V</a:t>
                      </a:r>
                    </a:p>
                  </a:txBody>
                  <a:tcPr marL="16596" marR="16596" marT="16596" marB="0" anchor="ctr"/>
                </a:tc>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3.8</a:t>
                      </a:r>
                    </a:p>
                  </a:txBody>
                  <a:tcPr marL="16596" marR="16596" marT="16596" marB="0" anchor="ctr"/>
                </a:tc>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66.58%</a:t>
                      </a:r>
                    </a:p>
                  </a:txBody>
                  <a:tcPr marL="16596" marR="16596" marT="16596" marB="0" anchor="ctr"/>
                </a:tc>
                <a:tc>
                  <a:txBody>
                    <a:bodyPr/>
                    <a:lstStyle/>
                    <a:p>
                      <a:pPr algn="l" fontAlgn="ctr"/>
                      <a:r>
                        <a:rPr lang="de-DE" sz="2400" b="0" i="0" u="none" strike="noStrike" dirty="0">
                          <a:solidFill>
                            <a:srgbClr val="000000"/>
                          </a:solidFill>
                          <a:effectLst/>
                          <a:latin typeface="+mn-lt"/>
                          <a:ea typeface="等线" panose="02010600030101010101" pitchFamily="2" charset="-122"/>
                          <a:cs typeface="Times New Roman" panose="02020603050405020304" pitchFamily="18" charset="0"/>
                        </a:rPr>
                        <a:t>8-16b</a:t>
                      </a:r>
                    </a:p>
                  </a:txBody>
                  <a:tcPr marL="16596" marR="16596" marT="16596" marB="0" anchor="ctr"/>
                </a:tc>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5.026</a:t>
                      </a:r>
                    </a:p>
                  </a:txBody>
                  <a:tcPr marL="16596" marR="16596" marT="16596" marB="0" anchor="ctr"/>
                </a:tc>
                <a:extLst>
                  <a:ext uri="{0D108BD9-81ED-4DB2-BD59-A6C34878D82A}">
                    <a16:rowId xmlns:a16="http://schemas.microsoft.com/office/drawing/2014/main" val="1043961795"/>
                  </a:ext>
                </a:extLst>
              </a:tr>
              <a:tr h="440702">
                <a:tc>
                  <a:txBody>
                    <a:bodyPr/>
                    <a:lstStyle/>
                    <a:p>
                      <a:pPr algn="l" fontAlgn="ctr"/>
                      <a:r>
                        <a:rPr lang="de-DE" sz="2400" u="none" strike="noStrike" dirty="0" err="1">
                          <a:effectLst/>
                          <a:latin typeface="+mn-lt"/>
                          <a:cs typeface="Times New Roman" panose="02020603050405020304" pitchFamily="18" charset="0"/>
                        </a:rPr>
                        <a:t>Ours</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u="none" strike="noStrike" dirty="0" err="1">
                          <a:effectLst/>
                          <a:latin typeface="+mn-lt"/>
                          <a:cs typeface="Times New Roman" panose="02020603050405020304" pitchFamily="18" charset="0"/>
                        </a:rPr>
                        <a:t>Zynq</a:t>
                      </a:r>
                      <a:r>
                        <a:rPr lang="de-DE" sz="2400" u="none" strike="noStrike" dirty="0">
                          <a:effectLst/>
                          <a:latin typeface="+mn-lt"/>
                          <a:cs typeface="Times New Roman" panose="02020603050405020304" pitchFamily="18" charset="0"/>
                        </a:rPr>
                        <a:t> ZU3EG</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en-US" altLang="zh-CN" sz="2400" b="1" u="none" strike="noStrike" dirty="0">
                          <a:effectLst/>
                          <a:latin typeface="+mn-lt"/>
                          <a:cs typeface="Times New Roman" panose="02020603050405020304" pitchFamily="18" charset="0"/>
                        </a:rPr>
                        <a:t>66.3</a:t>
                      </a:r>
                      <a:endParaRPr lang="en-US" altLang="zh-CN"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en-US" altLang="zh-CN" sz="2400" b="0" u="none" strike="noStrike" dirty="0">
                          <a:effectLst/>
                          <a:latin typeface="+mn-lt"/>
                          <a:cs typeface="Times New Roman" panose="02020603050405020304" pitchFamily="18" charset="0"/>
                        </a:rPr>
                        <a:t>67.52%</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b="1" u="none" strike="noStrike" dirty="0">
                          <a:effectLst/>
                          <a:latin typeface="+mn-lt"/>
                          <a:cs typeface="Times New Roman" panose="02020603050405020304" pitchFamily="18" charset="0"/>
                        </a:rPr>
                        <a:t>4-4b</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en-US" altLang="zh-CN" sz="2400" b="1" u="none" strike="noStrike" dirty="0">
                          <a:effectLst/>
                          <a:latin typeface="+mn-lt"/>
                          <a:cs typeface="Times New Roman" panose="02020603050405020304" pitchFamily="18" charset="0"/>
                        </a:rPr>
                        <a:t>0.083</a:t>
                      </a:r>
                      <a:endParaRPr lang="en-US" altLang="zh-CN"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extLst>
                  <a:ext uri="{0D108BD9-81ED-4DB2-BD59-A6C34878D82A}">
                    <a16:rowId xmlns:a16="http://schemas.microsoft.com/office/drawing/2014/main" val="4027576871"/>
                  </a:ext>
                </a:extLst>
              </a:tr>
            </a:tbl>
          </a:graphicData>
        </a:graphic>
      </p:graphicFrame>
    </p:spTree>
    <p:extLst>
      <p:ext uri="{BB962C8B-B14F-4D97-AF65-F5344CB8AC3E}">
        <p14:creationId xmlns:p14="http://schemas.microsoft.com/office/powerpoint/2010/main" val="38251477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Batch Size</a:t>
            </a:r>
            <a:endParaRPr lang="zh-CN" altLang="en-US" dirty="0"/>
          </a:p>
        </p:txBody>
      </p:sp>
      <p:sp>
        <p:nvSpPr>
          <p:cNvPr id="3" name="内容占位符 2"/>
          <p:cNvSpPr>
            <a:spLocks noGrp="1"/>
          </p:cNvSpPr>
          <p:nvPr>
            <p:ph idx="1"/>
          </p:nvPr>
        </p:nvSpPr>
        <p:spPr/>
        <p:txBody>
          <a:bodyPr/>
          <a:lstStyle/>
          <a:p>
            <a:endParaRPr lang="en-US" altLang="zh-CN" dirty="0"/>
          </a:p>
          <a:p>
            <a:endParaRPr lang="en-US" altLang="zh-CN" dirty="0"/>
          </a:p>
          <a:p>
            <a:endParaRPr lang="en-US" altLang="zh-CN" dirty="0"/>
          </a:p>
          <a:p>
            <a:r>
              <a:rPr lang="en-US" altLang="zh-CN" dirty="0"/>
              <a:t>Mitigate software API call (Python) overhead</a:t>
            </a:r>
          </a:p>
          <a:p>
            <a:pPr lvl="1"/>
            <a:r>
              <a:rPr lang="en-US" altLang="zh-CN" dirty="0"/>
              <a:t>Accelerator runtime (batch=1) 0.15ms</a:t>
            </a:r>
          </a:p>
          <a:p>
            <a:pPr lvl="1"/>
            <a:r>
              <a:rPr lang="en-US" altLang="zh-CN" dirty="0"/>
              <a:t>API call 0.40ms</a:t>
            </a:r>
          </a:p>
          <a:p>
            <a:r>
              <a:rPr lang="en-US" altLang="zh-CN" dirty="0"/>
              <a:t>More activation and weight reuse leads to better performance </a:t>
            </a:r>
          </a:p>
          <a:p>
            <a:pPr marL="0" indent="0">
              <a:buNone/>
            </a:pPr>
            <a:endParaRPr lang="zh-CN" altLang="en-US" dirty="0"/>
          </a:p>
        </p:txBody>
      </p:sp>
      <p:sp>
        <p:nvSpPr>
          <p:cNvPr id="6" name="Slide Number Placeholder 5">
            <a:extLst>
              <a:ext uri="{FF2B5EF4-FFF2-40B4-BE49-F238E27FC236}">
                <a16:creationId xmlns:a16="http://schemas.microsoft.com/office/drawing/2014/main" id="{74699C39-B572-5F4D-BA18-B323AF0745BF}"/>
              </a:ext>
            </a:extLst>
          </p:cNvPr>
          <p:cNvSpPr>
            <a:spLocks noGrp="1"/>
          </p:cNvSpPr>
          <p:nvPr>
            <p:ph type="sldNum" sz="quarter" idx="12"/>
          </p:nvPr>
        </p:nvSpPr>
        <p:spPr/>
        <p:txBody>
          <a:bodyPr/>
          <a:lstStyle/>
          <a:p>
            <a:fld id="{28712F75-E67D-3F4E-9BFB-3CCB81420A82}" type="slidenum">
              <a:rPr lang="en-US" smtClean="0"/>
              <a:t>51</a:t>
            </a:fld>
            <a:endParaRPr lang="en-US"/>
          </a:p>
        </p:txBody>
      </p:sp>
      <p:graphicFrame>
        <p:nvGraphicFramePr>
          <p:cNvPr id="7" name="Table 6">
            <a:extLst>
              <a:ext uri="{FF2B5EF4-FFF2-40B4-BE49-F238E27FC236}">
                <a16:creationId xmlns:a16="http://schemas.microsoft.com/office/drawing/2014/main" id="{239A54ED-8F0A-6C4F-9615-72A9A109CD42}"/>
              </a:ext>
            </a:extLst>
          </p:cNvPr>
          <p:cNvGraphicFramePr>
            <a:graphicFrameLocks noGrp="1"/>
          </p:cNvGraphicFramePr>
          <p:nvPr>
            <p:extLst/>
          </p:nvPr>
        </p:nvGraphicFramePr>
        <p:xfrm>
          <a:off x="1316180" y="1571721"/>
          <a:ext cx="9559638" cy="1280160"/>
        </p:xfrm>
        <a:graphic>
          <a:graphicData uri="http://schemas.openxmlformats.org/drawingml/2006/table">
            <a:tbl>
              <a:tblPr firstRow="1" bandRow="1">
                <a:tableStyleId>{2D5ABB26-0587-4C30-8999-92F81FD0307C}</a:tableStyleId>
              </a:tblPr>
              <a:tblGrid>
                <a:gridCol w="1593273">
                  <a:extLst>
                    <a:ext uri="{9D8B030D-6E8A-4147-A177-3AD203B41FA5}">
                      <a16:colId xmlns:a16="http://schemas.microsoft.com/office/drawing/2014/main" val="2826893991"/>
                    </a:ext>
                  </a:extLst>
                </a:gridCol>
                <a:gridCol w="1593273">
                  <a:extLst>
                    <a:ext uri="{9D8B030D-6E8A-4147-A177-3AD203B41FA5}">
                      <a16:colId xmlns:a16="http://schemas.microsoft.com/office/drawing/2014/main" val="3166209875"/>
                    </a:ext>
                  </a:extLst>
                </a:gridCol>
                <a:gridCol w="1593273">
                  <a:extLst>
                    <a:ext uri="{9D8B030D-6E8A-4147-A177-3AD203B41FA5}">
                      <a16:colId xmlns:a16="http://schemas.microsoft.com/office/drawing/2014/main" val="1444711706"/>
                    </a:ext>
                  </a:extLst>
                </a:gridCol>
                <a:gridCol w="1593273">
                  <a:extLst>
                    <a:ext uri="{9D8B030D-6E8A-4147-A177-3AD203B41FA5}">
                      <a16:colId xmlns:a16="http://schemas.microsoft.com/office/drawing/2014/main" val="4259590071"/>
                    </a:ext>
                  </a:extLst>
                </a:gridCol>
                <a:gridCol w="1593273">
                  <a:extLst>
                    <a:ext uri="{9D8B030D-6E8A-4147-A177-3AD203B41FA5}">
                      <a16:colId xmlns:a16="http://schemas.microsoft.com/office/drawing/2014/main" val="1058120636"/>
                    </a:ext>
                  </a:extLst>
                </a:gridCol>
                <a:gridCol w="1593273">
                  <a:extLst>
                    <a:ext uri="{9D8B030D-6E8A-4147-A177-3AD203B41FA5}">
                      <a16:colId xmlns:a16="http://schemas.microsoft.com/office/drawing/2014/main" val="1393760663"/>
                    </a:ext>
                  </a:extLst>
                </a:gridCol>
              </a:tblGrid>
              <a:tr h="370840">
                <a:tc>
                  <a:txBody>
                    <a:bodyPr/>
                    <a:lstStyle/>
                    <a:p>
                      <a:r>
                        <a:rPr lang="en-US" sz="2400" dirty="0">
                          <a:latin typeface="+mn-lt"/>
                        </a:rPr>
                        <a:t>Batch Size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2276565"/>
                  </a:ext>
                </a:extLst>
              </a:tr>
              <a:tr h="370840">
                <a:tc>
                  <a:txBody>
                    <a:bodyPr/>
                    <a:lstStyle/>
                    <a:p>
                      <a:r>
                        <a:rPr lang="en-US" sz="2400" dirty="0">
                          <a:latin typeface="+mn-lt"/>
                        </a:rPr>
                        <a:t>Framerate (fps)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41.4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53.6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62.6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65.6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66.3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1649865"/>
                  </a:ext>
                </a:extLst>
              </a:tr>
            </a:tbl>
          </a:graphicData>
        </a:graphic>
      </p:graphicFrame>
    </p:spTree>
    <p:extLst>
      <p:ext uri="{BB962C8B-B14F-4D97-AF65-F5344CB8AC3E}">
        <p14:creationId xmlns:p14="http://schemas.microsoft.com/office/powerpoint/2010/main" val="661085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400" dirty="0"/>
              <a:t>Outline</a:t>
            </a:r>
            <a:endParaRPr lang="zh-CN" altLang="en-US" sz="4400" dirty="0"/>
          </a:p>
        </p:txBody>
      </p:sp>
      <p:sp>
        <p:nvSpPr>
          <p:cNvPr id="3" name="内容占位符 2"/>
          <p:cNvSpPr>
            <a:spLocks noGrp="1"/>
          </p:cNvSpPr>
          <p:nvPr>
            <p:ph idx="1"/>
          </p:nvPr>
        </p:nvSpPr>
        <p:spPr/>
        <p:txBody>
          <a:bodyPr>
            <a:normAutofit/>
          </a:bodyPr>
          <a:lstStyle/>
          <a:p>
            <a:r>
              <a:rPr lang="en-US" altLang="zh-CN" sz="4000" dirty="0">
                <a:solidFill>
                  <a:schemeClr val="bg1">
                    <a:lumMod val="65000"/>
                  </a:schemeClr>
                </a:solidFill>
              </a:rPr>
              <a:t>Introduction</a:t>
            </a:r>
          </a:p>
          <a:p>
            <a:r>
              <a:rPr lang="en-US" altLang="zh-CN" sz="4000" dirty="0" err="1">
                <a:solidFill>
                  <a:schemeClr val="bg1">
                    <a:lumMod val="65000"/>
                  </a:schemeClr>
                </a:solidFill>
              </a:rPr>
              <a:t>ConvNet</a:t>
            </a:r>
            <a:r>
              <a:rPr lang="en-US" altLang="zh-CN" sz="4000" dirty="0">
                <a:solidFill>
                  <a:schemeClr val="bg1">
                    <a:lumMod val="65000"/>
                  </a:schemeClr>
                </a:solidFill>
              </a:rPr>
              <a:t> Design</a:t>
            </a:r>
          </a:p>
          <a:p>
            <a:r>
              <a:rPr lang="en-US" altLang="zh-CN" sz="4000" dirty="0">
                <a:solidFill>
                  <a:schemeClr val="bg1">
                    <a:lumMod val="65000"/>
                  </a:schemeClr>
                </a:solidFill>
              </a:rPr>
              <a:t>Hardware Accelerator Design</a:t>
            </a:r>
          </a:p>
          <a:p>
            <a:r>
              <a:rPr lang="en-US" altLang="zh-CN" sz="4000" dirty="0">
                <a:solidFill>
                  <a:schemeClr val="bg1">
                    <a:lumMod val="65000"/>
                  </a:schemeClr>
                </a:solidFill>
              </a:rPr>
              <a:t>Experimental Results</a:t>
            </a:r>
          </a:p>
          <a:p>
            <a:r>
              <a:rPr lang="en-US" altLang="zh-CN" sz="4000" dirty="0"/>
              <a:t>Conclusion</a:t>
            </a:r>
          </a:p>
          <a:p>
            <a:endParaRPr lang="zh-CN" altLang="en-US" sz="4000" dirty="0"/>
          </a:p>
        </p:txBody>
      </p:sp>
      <p:sp>
        <p:nvSpPr>
          <p:cNvPr id="5" name="Slide Number Placeholder 4">
            <a:extLst>
              <a:ext uri="{FF2B5EF4-FFF2-40B4-BE49-F238E27FC236}">
                <a16:creationId xmlns:a16="http://schemas.microsoft.com/office/drawing/2014/main" id="{AF7A69C8-7823-014B-87A5-D72F65CA1A73}"/>
              </a:ext>
            </a:extLst>
          </p:cNvPr>
          <p:cNvSpPr>
            <a:spLocks noGrp="1"/>
          </p:cNvSpPr>
          <p:nvPr>
            <p:ph type="sldNum" sz="quarter" idx="12"/>
          </p:nvPr>
        </p:nvSpPr>
        <p:spPr/>
        <p:txBody>
          <a:bodyPr/>
          <a:lstStyle/>
          <a:p>
            <a:fld id="{28712F75-E67D-3F4E-9BFB-3CCB81420A82}" type="slidenum">
              <a:rPr lang="en-US" smtClean="0"/>
              <a:t>52</a:t>
            </a:fld>
            <a:endParaRPr lang="en-US"/>
          </a:p>
        </p:txBody>
      </p:sp>
    </p:spTree>
    <p:extLst>
      <p:ext uri="{BB962C8B-B14F-4D97-AF65-F5344CB8AC3E}">
        <p14:creationId xmlns:p14="http://schemas.microsoft.com/office/powerpoint/2010/main" val="7257219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t="2667"/>
          <a:stretch/>
        </p:blipFill>
        <p:spPr>
          <a:xfrm>
            <a:off x="4732671" y="1254642"/>
            <a:ext cx="2387600" cy="5603357"/>
          </a:xfrm>
          <a:prstGeom prst="rect">
            <a:avLst/>
          </a:prstGeom>
        </p:spPr>
      </p:pic>
      <p:sp>
        <p:nvSpPr>
          <p:cNvPr id="2" name="Title 1">
            <a:extLst>
              <a:ext uri="{FF2B5EF4-FFF2-40B4-BE49-F238E27FC236}">
                <a16:creationId xmlns:a16="http://schemas.microsoft.com/office/drawing/2014/main" id="{94B0AA12-4160-E548-A762-0D5130662059}"/>
              </a:ext>
            </a:extLst>
          </p:cNvPr>
          <p:cNvSpPr>
            <a:spLocks noGrp="1"/>
          </p:cNvSpPr>
          <p:nvPr>
            <p:ph type="title"/>
          </p:nvPr>
        </p:nvSpPr>
        <p:spPr/>
        <p:txBody>
          <a:bodyPr>
            <a:normAutofit fontScale="90000"/>
          </a:bodyPr>
          <a:lstStyle/>
          <a:p>
            <a:r>
              <a:rPr lang="en-US" altLang="zh-CN" sz="3600" dirty="0"/>
              <a:t>Can we perform co-design to close this gap?</a:t>
            </a:r>
            <a:endParaRPr lang="en-US" sz="3600" dirty="0"/>
          </a:p>
        </p:txBody>
      </p:sp>
      <p:sp>
        <p:nvSpPr>
          <p:cNvPr id="5" name="Slide Number Placeholder 4">
            <a:extLst>
              <a:ext uri="{FF2B5EF4-FFF2-40B4-BE49-F238E27FC236}">
                <a16:creationId xmlns:a16="http://schemas.microsoft.com/office/drawing/2014/main" id="{8A7677B4-6605-3548-9A93-CB0B6BE0B1A0}"/>
              </a:ext>
            </a:extLst>
          </p:cNvPr>
          <p:cNvSpPr>
            <a:spLocks noGrp="1"/>
          </p:cNvSpPr>
          <p:nvPr>
            <p:ph type="sldNum" sz="quarter" idx="12"/>
          </p:nvPr>
        </p:nvSpPr>
        <p:spPr/>
        <p:txBody>
          <a:bodyPr/>
          <a:lstStyle/>
          <a:p>
            <a:fld id="{28712F75-E67D-3F4E-9BFB-3CCB81420A82}" type="slidenum">
              <a:rPr lang="en-US" smtClean="0"/>
              <a:t>53</a:t>
            </a:fld>
            <a:endParaRPr lang="en-US"/>
          </a:p>
        </p:txBody>
      </p:sp>
      <p:pic>
        <p:nvPicPr>
          <p:cNvPr id="7" name="Picture 6"/>
          <p:cNvPicPr>
            <a:picLocks noChangeAspect="1"/>
          </p:cNvPicPr>
          <p:nvPr/>
        </p:nvPicPr>
        <p:blipFill>
          <a:blip r:embed="rId4"/>
          <a:stretch>
            <a:fillRect/>
          </a:stretch>
        </p:blipFill>
        <p:spPr>
          <a:xfrm>
            <a:off x="7637124" y="2284877"/>
            <a:ext cx="2720770" cy="2723544"/>
          </a:xfrm>
          <a:prstGeom prst="rect">
            <a:avLst/>
          </a:prstGeom>
        </p:spPr>
      </p:pic>
      <p:sp>
        <p:nvSpPr>
          <p:cNvPr id="3" name="TextBox 2"/>
          <p:cNvSpPr txBox="1"/>
          <p:nvPr/>
        </p:nvSpPr>
        <p:spPr>
          <a:xfrm>
            <a:off x="827568" y="5199730"/>
            <a:ext cx="4264838" cy="584775"/>
          </a:xfrm>
          <a:prstGeom prst="rect">
            <a:avLst/>
          </a:prstGeom>
          <a:noFill/>
        </p:spPr>
        <p:txBody>
          <a:bodyPr wrap="square" rtlCol="0">
            <a:spAutoFit/>
          </a:bodyPr>
          <a:lstStyle/>
          <a:p>
            <a:r>
              <a:rPr lang="en-US" sz="3200" dirty="0">
                <a:latin typeface="Georgia Regular" panose="02040502050405020303" pitchFamily="18" charset="0"/>
              </a:rPr>
              <a:t>Design better </a:t>
            </a:r>
            <a:r>
              <a:rPr lang="en-US" sz="3200" dirty="0" err="1">
                <a:latin typeface="Georgia Regular" panose="02040502050405020303" pitchFamily="18" charset="0"/>
              </a:rPr>
              <a:t>ConvNet</a:t>
            </a:r>
            <a:endParaRPr lang="en-US" sz="3200" dirty="0">
              <a:latin typeface="Georgia Regular" panose="02040502050405020303" pitchFamily="18" charset="0"/>
            </a:endParaRPr>
          </a:p>
        </p:txBody>
      </p:sp>
      <p:sp>
        <p:nvSpPr>
          <p:cNvPr id="8" name="TextBox 7"/>
          <p:cNvSpPr txBox="1"/>
          <p:nvPr/>
        </p:nvSpPr>
        <p:spPr>
          <a:xfrm>
            <a:off x="6626448" y="5199730"/>
            <a:ext cx="4742121" cy="584775"/>
          </a:xfrm>
          <a:prstGeom prst="rect">
            <a:avLst/>
          </a:prstGeom>
          <a:noFill/>
        </p:spPr>
        <p:txBody>
          <a:bodyPr wrap="square" rtlCol="0">
            <a:spAutoFit/>
          </a:bodyPr>
          <a:lstStyle/>
          <a:p>
            <a:pPr algn="ctr"/>
            <a:r>
              <a:rPr lang="en-US" sz="3200" dirty="0">
                <a:latin typeface="Georgia Regular" panose="02040502050405020303" pitchFamily="18" charset="0"/>
              </a:rPr>
              <a:t>Design better hardware</a:t>
            </a:r>
          </a:p>
        </p:txBody>
      </p:sp>
      <p:grpSp>
        <p:nvGrpSpPr>
          <p:cNvPr id="14" name="Group 13"/>
          <p:cNvGrpSpPr/>
          <p:nvPr/>
        </p:nvGrpSpPr>
        <p:grpSpPr>
          <a:xfrm>
            <a:off x="1951073" y="2021215"/>
            <a:ext cx="2110563" cy="2570302"/>
            <a:chOff x="4706911" y="3171895"/>
            <a:chExt cx="1770482" cy="2156141"/>
          </a:xfrm>
        </p:grpSpPr>
        <p:sp>
          <p:nvSpPr>
            <p:cNvPr id="15" name="Oval 14"/>
            <p:cNvSpPr/>
            <p:nvPr/>
          </p:nvSpPr>
          <p:spPr>
            <a:xfrm>
              <a:off x="4706911" y="317189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6" name="Oval 15"/>
            <p:cNvSpPr/>
            <p:nvPr/>
          </p:nvSpPr>
          <p:spPr>
            <a:xfrm>
              <a:off x="4706911" y="3819546"/>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7" name="Oval 16"/>
            <p:cNvSpPr/>
            <p:nvPr/>
          </p:nvSpPr>
          <p:spPr>
            <a:xfrm>
              <a:off x="4706911"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8" name="Oval 17"/>
            <p:cNvSpPr/>
            <p:nvPr/>
          </p:nvSpPr>
          <p:spPr>
            <a:xfrm>
              <a:off x="4706911" y="5118010"/>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9" name="Oval 18"/>
            <p:cNvSpPr/>
            <p:nvPr/>
          </p:nvSpPr>
          <p:spPr>
            <a:xfrm>
              <a:off x="5543251" y="3516191"/>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0" name="Oval 19"/>
            <p:cNvSpPr/>
            <p:nvPr/>
          </p:nvSpPr>
          <p:spPr>
            <a:xfrm>
              <a:off x="5518280" y="4118713"/>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1" name="Oval 20"/>
            <p:cNvSpPr/>
            <p:nvPr/>
          </p:nvSpPr>
          <p:spPr>
            <a:xfrm>
              <a:off x="5549727" y="472123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2" name="Oval 21"/>
            <p:cNvSpPr/>
            <p:nvPr/>
          </p:nvSpPr>
          <p:spPr>
            <a:xfrm>
              <a:off x="6267367" y="3817452"/>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3" name="Oval 22"/>
            <p:cNvSpPr/>
            <p:nvPr/>
          </p:nvSpPr>
          <p:spPr>
            <a:xfrm>
              <a:off x="6264136"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cxnSp>
          <p:nvCxnSpPr>
            <p:cNvPr id="24" name="Straight Connector 23"/>
            <p:cNvCxnSpPr/>
            <p:nvPr/>
          </p:nvCxnSpPr>
          <p:spPr>
            <a:xfrm>
              <a:off x="4916937" y="3276908"/>
              <a:ext cx="626314" cy="3442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916937" y="3276908"/>
              <a:ext cx="601343" cy="946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916937" y="3276908"/>
              <a:ext cx="632790" cy="15493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916937" y="3924559"/>
              <a:ext cx="601343" cy="299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16937" y="3924559"/>
              <a:ext cx="632790" cy="901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916937" y="3621204"/>
              <a:ext cx="626314" cy="303355"/>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916937" y="3621204"/>
              <a:ext cx="626314"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4916937" y="4223726"/>
              <a:ext cx="601343"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916937" y="4572210"/>
              <a:ext cx="632790" cy="254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916937" y="3621204"/>
              <a:ext cx="626314" cy="1601819"/>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4916937" y="4223726"/>
              <a:ext cx="601343" cy="99929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916937" y="4826248"/>
              <a:ext cx="632790" cy="396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753277" y="3621204"/>
              <a:ext cx="514090"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753277" y="3621204"/>
              <a:ext cx="510859"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5728306" y="3922465"/>
              <a:ext cx="539061"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728306" y="4223726"/>
              <a:ext cx="535830"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5759753" y="3922465"/>
              <a:ext cx="507614" cy="90378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5759753" y="4572210"/>
              <a:ext cx="504383" cy="254038"/>
            </a:xfrm>
            <a:prstGeom prst="line">
              <a:avLst/>
            </a:prstGeom>
          </p:spPr>
          <p:style>
            <a:lnRef idx="2">
              <a:schemeClr val="accent1"/>
            </a:lnRef>
            <a:fillRef idx="0">
              <a:schemeClr val="accent1"/>
            </a:fillRef>
            <a:effectRef idx="1">
              <a:schemeClr val="accent1"/>
            </a:effectRef>
            <a:fontRef idx="minor">
              <a:schemeClr val="tx1"/>
            </a:fontRef>
          </p:style>
        </p:cxnSp>
      </p:grpSp>
      <p:sp>
        <p:nvSpPr>
          <p:cNvPr id="4" name="Rounded Rectangle 3">
            <a:extLst>
              <a:ext uri="{FF2B5EF4-FFF2-40B4-BE49-F238E27FC236}">
                <a16:creationId xmlns:a16="http://schemas.microsoft.com/office/drawing/2014/main" id="{6728A73B-338E-9447-999A-F2F9C22C7E5E}"/>
              </a:ext>
            </a:extLst>
          </p:cNvPr>
          <p:cNvSpPr/>
          <p:nvPr/>
        </p:nvSpPr>
        <p:spPr>
          <a:xfrm>
            <a:off x="1491127" y="1975617"/>
            <a:ext cx="9209743" cy="1917454"/>
          </a:xfrm>
          <a:prstGeom prst="roundRect">
            <a:avLst/>
          </a:prstGeom>
          <a:solidFill>
            <a:schemeClr val="accent1">
              <a:lumMod val="75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3200" dirty="0">
                <a:solidFill>
                  <a:schemeClr val="bg1"/>
                </a:solidFill>
                <a:latin typeface="Arial" panose="020B0604020202020204" pitchFamily="34" charset="0"/>
                <a:cs typeface="Arial" panose="020B0604020202020204" pitchFamily="34" charset="0"/>
              </a:rPr>
              <a:t>Algorithm-hardware co-design can achieve both high accuracy (67.5% top-1) and good efficiency (66 FPS)  for embedded CV applications</a:t>
            </a:r>
          </a:p>
          <a:p>
            <a:pPr algn="ctr"/>
            <a:endParaRPr lang="en-US" dirty="0"/>
          </a:p>
        </p:txBody>
      </p:sp>
    </p:spTree>
    <p:extLst>
      <p:ext uri="{BB962C8B-B14F-4D97-AF65-F5344CB8AC3E}">
        <p14:creationId xmlns:p14="http://schemas.microsoft.com/office/powerpoint/2010/main" val="156465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Future Work</a:t>
            </a:r>
            <a:endParaRPr lang="zh-CN" altLang="en-US" dirty="0"/>
          </a:p>
        </p:txBody>
      </p:sp>
      <p:sp>
        <p:nvSpPr>
          <p:cNvPr id="3" name="内容占位符 2"/>
          <p:cNvSpPr>
            <a:spLocks noGrp="1"/>
          </p:cNvSpPr>
          <p:nvPr>
            <p:ph idx="1"/>
          </p:nvPr>
        </p:nvSpPr>
        <p:spPr/>
        <p:txBody>
          <a:bodyPr>
            <a:noAutofit/>
          </a:bodyPr>
          <a:lstStyle/>
          <a:p>
            <a:pPr marL="457200" lvl="1" indent="0">
              <a:buNone/>
            </a:pPr>
            <a:r>
              <a:rPr lang="en-US" altLang="zh-CN" dirty="0"/>
              <a:t>Automate the co-design process</a:t>
            </a:r>
          </a:p>
          <a:p>
            <a:pPr lvl="2"/>
            <a:r>
              <a:rPr lang="en-US" altLang="zh-CN" dirty="0"/>
              <a:t>More comprehensive deep neural network search </a:t>
            </a:r>
          </a:p>
          <a:p>
            <a:pPr lvl="2"/>
            <a:r>
              <a:rPr lang="en-US" altLang="zh-CN" dirty="0"/>
              <a:t>More comprehensive HW design space exploration</a:t>
            </a:r>
          </a:p>
          <a:p>
            <a:pPr marL="457200" lvl="1" indent="0">
              <a:buNone/>
            </a:pPr>
            <a:endParaRPr lang="en-US" altLang="zh-CN" dirty="0"/>
          </a:p>
          <a:p>
            <a:pPr lvl="2"/>
            <a:endParaRPr lang="zh-CN" altLang="en-US" dirty="0"/>
          </a:p>
        </p:txBody>
      </p:sp>
      <p:sp>
        <p:nvSpPr>
          <p:cNvPr id="5" name="圆角矩形 4">
            <a:extLst>
              <a:ext uri="{FF2B5EF4-FFF2-40B4-BE49-F238E27FC236}">
                <a16:creationId xmlns:a16="http://schemas.microsoft.com/office/drawing/2014/main" id="{5309819C-5616-0F4A-B4B7-1209A02C6C24}"/>
              </a:ext>
            </a:extLst>
          </p:cNvPr>
          <p:cNvSpPr/>
          <p:nvPr/>
        </p:nvSpPr>
        <p:spPr>
          <a:xfrm>
            <a:off x="2157610" y="3839371"/>
            <a:ext cx="2397760" cy="1310640"/>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latin typeface="Georgia Regular" panose="02040502050405020303" pitchFamily="18" charset="0"/>
              </a:rPr>
              <a:t>Algorithm</a:t>
            </a:r>
            <a:endParaRPr lang="zh-CN" altLang="en-US" sz="3200" dirty="0">
              <a:solidFill>
                <a:schemeClr val="tx1"/>
              </a:solidFill>
              <a:latin typeface="Georgia Regular" panose="02040502050405020303" pitchFamily="18" charset="0"/>
            </a:endParaRPr>
          </a:p>
        </p:txBody>
      </p:sp>
      <p:sp>
        <p:nvSpPr>
          <p:cNvPr id="6" name="圆角矩形 5">
            <a:extLst>
              <a:ext uri="{FF2B5EF4-FFF2-40B4-BE49-F238E27FC236}">
                <a16:creationId xmlns:a16="http://schemas.microsoft.com/office/drawing/2014/main" id="{75BFDE50-3ECE-F34D-972C-80A2BB26F591}"/>
              </a:ext>
            </a:extLst>
          </p:cNvPr>
          <p:cNvSpPr/>
          <p:nvPr/>
        </p:nvSpPr>
        <p:spPr>
          <a:xfrm>
            <a:off x="7136010" y="3839371"/>
            <a:ext cx="2397760" cy="13106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latin typeface="Georgia Regular" panose="02040502050405020303" pitchFamily="18" charset="0"/>
              </a:rPr>
              <a:t>Hardware</a:t>
            </a:r>
            <a:endParaRPr lang="zh-CN" altLang="en-US" sz="3200" dirty="0">
              <a:solidFill>
                <a:schemeClr val="tx1"/>
              </a:solidFill>
              <a:latin typeface="Georgia Regular" panose="02040502050405020303" pitchFamily="18" charset="0"/>
            </a:endParaRPr>
          </a:p>
        </p:txBody>
      </p:sp>
      <p:pic>
        <p:nvPicPr>
          <p:cNvPr id="8" name="Picture 7">
            <a:extLst>
              <a:ext uri="{FF2B5EF4-FFF2-40B4-BE49-F238E27FC236}">
                <a16:creationId xmlns:a16="http://schemas.microsoft.com/office/drawing/2014/main" id="{9CB9D3D8-409A-BD40-8D96-C33EF1963D31}"/>
              </a:ext>
            </a:extLst>
          </p:cNvPr>
          <p:cNvPicPr>
            <a:picLocks noChangeAspect="1"/>
          </p:cNvPicPr>
          <p:nvPr/>
        </p:nvPicPr>
        <p:blipFill>
          <a:blip r:embed="rId3"/>
          <a:stretch>
            <a:fillRect/>
          </a:stretch>
        </p:blipFill>
        <p:spPr>
          <a:xfrm>
            <a:off x="4869645" y="3552833"/>
            <a:ext cx="1972417" cy="1972417"/>
          </a:xfrm>
          <a:prstGeom prst="rect">
            <a:avLst/>
          </a:prstGeom>
        </p:spPr>
      </p:pic>
      <p:sp>
        <p:nvSpPr>
          <p:cNvPr id="38" name="Slide Number Placeholder 37">
            <a:extLst>
              <a:ext uri="{FF2B5EF4-FFF2-40B4-BE49-F238E27FC236}">
                <a16:creationId xmlns:a16="http://schemas.microsoft.com/office/drawing/2014/main" id="{E6FA4B04-1CB2-EC44-9A3B-C8CBCC129143}"/>
              </a:ext>
            </a:extLst>
          </p:cNvPr>
          <p:cNvSpPr>
            <a:spLocks noGrp="1"/>
          </p:cNvSpPr>
          <p:nvPr>
            <p:ph type="sldNum" sz="quarter" idx="12"/>
          </p:nvPr>
        </p:nvSpPr>
        <p:spPr/>
        <p:txBody>
          <a:bodyPr/>
          <a:lstStyle/>
          <a:p>
            <a:fld id="{28712F75-E67D-3F4E-9BFB-3CCB81420A82}" type="slidenum">
              <a:rPr lang="en-US" smtClean="0"/>
              <a:t>54</a:t>
            </a:fld>
            <a:endParaRPr lang="en-US"/>
          </a:p>
        </p:txBody>
      </p:sp>
    </p:spTree>
    <p:extLst>
      <p:ext uri="{BB962C8B-B14F-4D97-AF65-F5344CB8AC3E}">
        <p14:creationId xmlns:p14="http://schemas.microsoft.com/office/powerpoint/2010/main" val="1420981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D33EDE-3A4A-4923-8C74-0293CB96D634}"/>
              </a:ext>
            </a:extLst>
          </p:cNvPr>
          <p:cNvSpPr>
            <a:spLocks noGrp="1"/>
          </p:cNvSpPr>
          <p:nvPr>
            <p:ph type="subTitle" idx="1"/>
          </p:nvPr>
        </p:nvSpPr>
        <p:spPr>
          <a:xfrm>
            <a:off x="946296" y="2002208"/>
            <a:ext cx="10488508" cy="2196765"/>
          </a:xfrm>
        </p:spPr>
        <p:txBody>
          <a:bodyPr>
            <a:noAutofit/>
          </a:bodyPr>
          <a:lstStyle/>
          <a:p>
            <a:r>
              <a:rPr lang="en-US" sz="4000" b="1" dirty="0">
                <a:solidFill>
                  <a:schemeClr val="accent1">
                    <a:lumMod val="50000"/>
                  </a:schemeClr>
                </a:solidFill>
                <a:latin typeface="等线" panose="02010600030101010101" pitchFamily="2" charset="-122"/>
                <a:ea typeface="等线" panose="02010600030101010101" pitchFamily="2" charset="-122"/>
              </a:rPr>
              <a:t>Thank you!</a:t>
            </a:r>
          </a:p>
          <a:p>
            <a:r>
              <a:rPr lang="en-US" sz="4000" b="1" dirty="0">
                <a:solidFill>
                  <a:schemeClr val="accent1">
                    <a:lumMod val="50000"/>
                  </a:schemeClr>
                </a:solidFill>
                <a:latin typeface="等线" panose="02010600030101010101" pitchFamily="2" charset="-122"/>
                <a:ea typeface="等线" panose="02010600030101010101" pitchFamily="2" charset="-122"/>
              </a:rPr>
              <a:t>Q&amp;A</a:t>
            </a:r>
          </a:p>
        </p:txBody>
      </p:sp>
    </p:spTree>
    <p:extLst>
      <p:ext uri="{BB962C8B-B14F-4D97-AF65-F5344CB8AC3E}">
        <p14:creationId xmlns:p14="http://schemas.microsoft.com/office/powerpoint/2010/main" val="1090492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B2B3-2431-6E43-AF93-5BCFB01F9BB3}"/>
              </a:ext>
            </a:extLst>
          </p:cNvPr>
          <p:cNvSpPr>
            <a:spLocks noGrp="1"/>
          </p:cNvSpPr>
          <p:nvPr>
            <p:ph type="title"/>
          </p:nvPr>
        </p:nvSpPr>
        <p:spPr/>
        <p:txBody>
          <a:bodyPr>
            <a:normAutofit fontScale="90000"/>
          </a:bodyPr>
          <a:lstStyle/>
          <a:p>
            <a:r>
              <a:rPr lang="en-US" dirty="0"/>
              <a:t>Backup Slides</a:t>
            </a:r>
          </a:p>
        </p:txBody>
      </p:sp>
      <p:sp>
        <p:nvSpPr>
          <p:cNvPr id="3" name="Content Placeholder 2">
            <a:extLst>
              <a:ext uri="{FF2B5EF4-FFF2-40B4-BE49-F238E27FC236}">
                <a16:creationId xmlns:a16="http://schemas.microsoft.com/office/drawing/2014/main" id="{349BB813-8FBA-6848-A0B4-A60156A21084}"/>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65256EB9-F649-CE4B-BCA8-6E3E15312533}"/>
              </a:ext>
            </a:extLst>
          </p:cNvPr>
          <p:cNvSpPr>
            <a:spLocks noGrp="1"/>
          </p:cNvSpPr>
          <p:nvPr>
            <p:ph type="sldNum" sz="quarter" idx="12"/>
          </p:nvPr>
        </p:nvSpPr>
        <p:spPr/>
        <p:txBody>
          <a:bodyPr/>
          <a:lstStyle/>
          <a:p>
            <a:fld id="{28712F75-E67D-3F4E-9BFB-3CCB81420A82}" type="slidenum">
              <a:rPr lang="en-US" smtClean="0"/>
              <a:t>56</a:t>
            </a:fld>
            <a:endParaRPr lang="en-US"/>
          </a:p>
        </p:txBody>
      </p:sp>
    </p:spTree>
    <p:extLst>
      <p:ext uri="{BB962C8B-B14F-4D97-AF65-F5344CB8AC3E}">
        <p14:creationId xmlns:p14="http://schemas.microsoft.com/office/powerpoint/2010/main" val="408962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81386F92-AF80-624A-A434-068031ED1449}"/>
              </a:ext>
            </a:extLst>
          </p:cNvPr>
          <p:cNvSpPr>
            <a:spLocks noGrp="1"/>
          </p:cNvSpPr>
          <p:nvPr>
            <p:ph type="title"/>
          </p:nvPr>
        </p:nvSpPr>
        <p:spPr/>
        <p:txBody>
          <a:bodyPr/>
          <a:lstStyle/>
          <a:p>
            <a:r>
              <a:rPr lang="en-US" altLang="zh-CN" sz="4400" dirty="0" err="1">
                <a:solidFill>
                  <a:srgbClr val="D8A038"/>
                </a:solidFill>
              </a:rPr>
              <a:t>ConvNet</a:t>
            </a:r>
            <a:r>
              <a:rPr lang="en-US" altLang="zh-CN" sz="4400" dirty="0">
                <a:solidFill>
                  <a:srgbClr val="D8A038"/>
                </a:solidFill>
              </a:rPr>
              <a:t> Design</a:t>
            </a:r>
            <a:endParaRPr lang="zh-CN" altLang="en-US" sz="4400" dirty="0">
              <a:solidFill>
                <a:srgbClr val="D8A038"/>
              </a:solidFill>
            </a:endParaRPr>
          </a:p>
        </p:txBody>
      </p:sp>
      <p:sp>
        <p:nvSpPr>
          <p:cNvPr id="3" name="Content Placeholder 2">
            <a:extLst>
              <a:ext uri="{FF2B5EF4-FFF2-40B4-BE49-F238E27FC236}">
                <a16:creationId xmlns:a16="http://schemas.microsoft.com/office/drawing/2014/main" id="{B9CB53A6-6E42-FD4E-B00B-6ED67BDF2729}"/>
              </a:ext>
            </a:extLst>
          </p:cNvPr>
          <p:cNvSpPr>
            <a:spLocks noGrp="1"/>
          </p:cNvSpPr>
          <p:nvPr>
            <p:ph idx="1"/>
          </p:nvPr>
        </p:nvSpPr>
        <p:spPr/>
        <p:txBody>
          <a:bodyPr>
            <a:normAutofit/>
          </a:bodyPr>
          <a:lstStyle/>
          <a:p>
            <a:r>
              <a:rPr lang="de-DE" altLang="zh-CN" dirty="0">
                <a:latin typeface="Arial" charset="0"/>
                <a:ea typeface="Arial" charset="0"/>
                <a:cs typeface="Arial" charset="0"/>
              </a:rPr>
              <a:t>CV </a:t>
            </a:r>
            <a:r>
              <a:rPr lang="de-DE" altLang="zh-CN" dirty="0" err="1">
                <a:latin typeface="Arial" charset="0"/>
                <a:ea typeface="Arial" charset="0"/>
                <a:cs typeface="Arial" charset="0"/>
              </a:rPr>
              <a:t>community</a:t>
            </a:r>
            <a:r>
              <a:rPr lang="de-DE" altLang="zh-CN" dirty="0">
                <a:latin typeface="Arial" charset="0"/>
                <a:ea typeface="Arial" charset="0"/>
                <a:cs typeface="Arial" charset="0"/>
              </a:rPr>
              <a:t> </a:t>
            </a:r>
            <a:r>
              <a:rPr lang="de-DE" altLang="zh-CN" dirty="0" err="1">
                <a:latin typeface="Arial" charset="0"/>
                <a:ea typeface="Arial" charset="0"/>
                <a:cs typeface="Arial" charset="0"/>
              </a:rPr>
              <a:t>has</a:t>
            </a:r>
            <a:r>
              <a:rPr lang="de-DE" altLang="zh-CN" dirty="0">
                <a:latin typeface="Arial" charset="0"/>
                <a:ea typeface="Arial" charset="0"/>
                <a:cs typeface="Arial" charset="0"/>
              </a:rPr>
              <a:t> </a:t>
            </a:r>
            <a:r>
              <a:rPr lang="de-DE" altLang="zh-CN" dirty="0" err="1">
                <a:latin typeface="Arial" charset="0"/>
                <a:ea typeface="Arial" charset="0"/>
                <a:cs typeface="Arial" charset="0"/>
              </a:rPr>
              <a:t>evolved</a:t>
            </a:r>
            <a:r>
              <a:rPr lang="de-DE" altLang="zh-CN" dirty="0">
                <a:latin typeface="Arial" charset="0"/>
                <a:ea typeface="Arial" charset="0"/>
                <a:cs typeface="Arial" charset="0"/>
              </a:rPr>
              <a:t> </a:t>
            </a:r>
            <a:r>
              <a:rPr lang="de-DE" altLang="zh-CN" dirty="0" err="1">
                <a:latin typeface="Arial" charset="0"/>
                <a:ea typeface="Arial" charset="0"/>
                <a:cs typeface="Arial" charset="0"/>
              </a:rPr>
              <a:t>ConvNets</a:t>
            </a:r>
            <a:r>
              <a:rPr lang="de-DE" altLang="zh-CN" dirty="0">
                <a:latin typeface="Arial" charset="0"/>
                <a:ea typeface="Arial" charset="0"/>
                <a:cs typeface="Arial" charset="0"/>
              </a:rPr>
              <a:t> </a:t>
            </a:r>
            <a:r>
              <a:rPr lang="de-DE" altLang="zh-CN" dirty="0" err="1">
                <a:latin typeface="Arial" charset="0"/>
                <a:ea typeface="Arial" charset="0"/>
                <a:cs typeface="Arial" charset="0"/>
              </a:rPr>
              <a:t>for</a:t>
            </a:r>
            <a:r>
              <a:rPr lang="de-DE" altLang="zh-CN" dirty="0">
                <a:latin typeface="Arial" charset="0"/>
                <a:ea typeface="Arial" charset="0"/>
                <a:cs typeface="Arial" charset="0"/>
              </a:rPr>
              <a:t> </a:t>
            </a:r>
            <a:r>
              <a:rPr lang="de-DE" altLang="zh-CN" dirty="0" err="1">
                <a:latin typeface="Arial" charset="0"/>
                <a:ea typeface="Arial" charset="0"/>
                <a:cs typeface="Arial" charset="0"/>
              </a:rPr>
              <a:t>good</a:t>
            </a:r>
            <a:r>
              <a:rPr lang="de-DE" altLang="zh-CN" dirty="0">
                <a:latin typeface="Arial" charset="0"/>
                <a:ea typeface="Arial" charset="0"/>
                <a:cs typeface="Arial" charset="0"/>
              </a:rPr>
              <a:t> </a:t>
            </a:r>
            <a:r>
              <a:rPr lang="de-DE" altLang="zh-CN" dirty="0" err="1">
                <a:latin typeface="Arial" charset="0"/>
                <a:ea typeface="Arial" charset="0"/>
                <a:cs typeface="Arial" charset="0"/>
              </a:rPr>
              <a:t>accuracy</a:t>
            </a:r>
            <a:r>
              <a:rPr lang="de-DE" altLang="zh-CN" dirty="0">
                <a:latin typeface="Arial" charset="0"/>
                <a:ea typeface="Arial" charset="0"/>
                <a:cs typeface="Arial" charset="0"/>
              </a:rPr>
              <a:t> – </a:t>
            </a:r>
            <a:r>
              <a:rPr lang="de-DE" altLang="zh-CN" dirty="0" err="1">
                <a:latin typeface="Arial" charset="0"/>
                <a:ea typeface="Arial" charset="0"/>
                <a:cs typeface="Arial" charset="0"/>
              </a:rPr>
              <a:t>efficiency</a:t>
            </a:r>
            <a:r>
              <a:rPr lang="de-DE" altLang="zh-CN" dirty="0">
                <a:latin typeface="Arial" charset="0"/>
                <a:ea typeface="Arial" charset="0"/>
                <a:cs typeface="Arial" charset="0"/>
              </a:rPr>
              <a:t> </a:t>
            </a:r>
            <a:r>
              <a:rPr lang="de-DE" altLang="zh-CN" dirty="0" err="1">
                <a:latin typeface="Arial" charset="0"/>
                <a:ea typeface="Arial" charset="0"/>
                <a:cs typeface="Arial" charset="0"/>
              </a:rPr>
              <a:t>has</a:t>
            </a:r>
            <a:r>
              <a:rPr lang="de-DE" altLang="zh-CN" dirty="0">
                <a:latin typeface="Arial" charset="0"/>
                <a:ea typeface="Arial" charset="0"/>
                <a:cs typeface="Arial" charset="0"/>
              </a:rPr>
              <a:t> </a:t>
            </a:r>
            <a:r>
              <a:rPr lang="de-DE" altLang="zh-CN" dirty="0" err="1">
                <a:latin typeface="Arial" charset="0"/>
                <a:ea typeface="Arial" charset="0"/>
                <a:cs typeface="Arial" charset="0"/>
              </a:rPr>
              <a:t>been</a:t>
            </a:r>
            <a:r>
              <a:rPr lang="de-DE" altLang="zh-CN" dirty="0">
                <a:latin typeface="Arial" charset="0"/>
                <a:ea typeface="Arial" charset="0"/>
                <a:cs typeface="Arial" charset="0"/>
              </a:rPr>
              <a:t> </a:t>
            </a:r>
            <a:r>
              <a:rPr lang="de-DE" altLang="zh-CN" dirty="0" err="1">
                <a:latin typeface="Arial" charset="0"/>
                <a:ea typeface="Arial" charset="0"/>
                <a:cs typeface="Arial" charset="0"/>
              </a:rPr>
              <a:t>less</a:t>
            </a:r>
            <a:r>
              <a:rPr lang="de-DE" altLang="zh-CN" dirty="0">
                <a:latin typeface="Arial" charset="0"/>
                <a:ea typeface="Arial" charset="0"/>
                <a:cs typeface="Arial" charset="0"/>
              </a:rPr>
              <a:t> </a:t>
            </a:r>
            <a:r>
              <a:rPr lang="de-DE" altLang="zh-CN" dirty="0" err="1">
                <a:latin typeface="Arial" charset="0"/>
                <a:ea typeface="Arial" charset="0"/>
                <a:cs typeface="Arial" charset="0"/>
              </a:rPr>
              <a:t>important</a:t>
            </a:r>
            <a:endParaRPr lang="de-DE" altLang="zh-CN" dirty="0">
              <a:latin typeface="Arial" charset="0"/>
              <a:ea typeface="Arial" charset="0"/>
              <a:cs typeface="Arial" charset="0"/>
            </a:endParaRPr>
          </a:p>
          <a:p>
            <a:r>
              <a:rPr lang="de-DE" altLang="zh-CN" dirty="0">
                <a:latin typeface="Arial" charset="0"/>
                <a:ea typeface="Arial" charset="0"/>
                <a:cs typeface="Arial" charset="0"/>
              </a:rPr>
              <a:t>Efficiency </a:t>
            </a:r>
            <a:r>
              <a:rPr lang="de-DE" altLang="zh-CN" dirty="0" err="1">
                <a:latin typeface="Arial" charset="0"/>
                <a:ea typeface="Arial" charset="0"/>
                <a:cs typeface="Arial" charset="0"/>
              </a:rPr>
              <a:t>proxies</a:t>
            </a:r>
            <a:r>
              <a:rPr lang="de-DE" altLang="zh-CN" dirty="0">
                <a:latin typeface="Arial" charset="0"/>
                <a:ea typeface="Arial" charset="0"/>
                <a:cs typeface="Arial" charset="0"/>
              </a:rPr>
              <a:t> </a:t>
            </a:r>
            <a:r>
              <a:rPr lang="de-DE" altLang="zh-CN" dirty="0" err="1">
                <a:latin typeface="Arial" charset="0"/>
                <a:ea typeface="Arial" charset="0"/>
                <a:cs typeface="Arial" charset="0"/>
              </a:rPr>
              <a:t>have</a:t>
            </a:r>
            <a:r>
              <a:rPr lang="de-DE" altLang="zh-CN" dirty="0">
                <a:latin typeface="Arial" charset="0"/>
                <a:ea typeface="Arial" charset="0"/>
                <a:cs typeface="Arial" charset="0"/>
              </a:rPr>
              <a:t> </a:t>
            </a:r>
            <a:r>
              <a:rPr lang="de-DE" altLang="zh-CN" dirty="0" err="1">
                <a:latin typeface="Arial" charset="0"/>
                <a:ea typeface="Arial" charset="0"/>
                <a:cs typeface="Arial" charset="0"/>
              </a:rPr>
              <a:t>been</a:t>
            </a:r>
            <a:r>
              <a:rPr lang="de-DE" altLang="zh-CN" dirty="0">
                <a:latin typeface="Arial" charset="0"/>
                <a:ea typeface="Arial" charset="0"/>
                <a:cs typeface="Arial" charset="0"/>
              </a:rPr>
              <a:t> FLOPs </a:t>
            </a:r>
            <a:r>
              <a:rPr lang="de-DE" altLang="zh-CN" dirty="0" err="1">
                <a:latin typeface="Arial" charset="0"/>
                <a:ea typeface="Arial" charset="0"/>
                <a:cs typeface="Arial" charset="0"/>
              </a:rPr>
              <a:t>and</a:t>
            </a:r>
            <a:r>
              <a:rPr lang="de-DE" altLang="zh-CN" dirty="0">
                <a:latin typeface="Arial" charset="0"/>
                <a:ea typeface="Arial" charset="0"/>
                <a:cs typeface="Arial" charset="0"/>
              </a:rPr>
              <a:t> </a:t>
            </a:r>
            <a:r>
              <a:rPr lang="de-DE" altLang="zh-CN" dirty="0" err="1">
                <a:latin typeface="Arial" charset="0"/>
                <a:ea typeface="Arial" charset="0"/>
                <a:cs typeface="Arial" charset="0"/>
              </a:rPr>
              <a:t>model</a:t>
            </a:r>
            <a:r>
              <a:rPr lang="de-DE" altLang="zh-CN" dirty="0">
                <a:latin typeface="Arial" charset="0"/>
                <a:ea typeface="Arial" charset="0"/>
                <a:cs typeface="Arial" charset="0"/>
              </a:rPr>
              <a:t> </a:t>
            </a:r>
            <a:r>
              <a:rPr lang="de-DE" altLang="zh-CN" dirty="0" err="1">
                <a:latin typeface="Arial" charset="0"/>
                <a:ea typeface="Arial" charset="0"/>
                <a:cs typeface="Arial" charset="0"/>
              </a:rPr>
              <a:t>size</a:t>
            </a:r>
            <a:r>
              <a:rPr lang="de-DE" altLang="zh-CN" dirty="0">
                <a:latin typeface="Arial" charset="0"/>
                <a:ea typeface="Arial" charset="0"/>
                <a:cs typeface="Arial" charset="0"/>
              </a:rPr>
              <a:t>, </a:t>
            </a:r>
            <a:r>
              <a:rPr lang="de-DE" altLang="zh-CN" dirty="0" err="1">
                <a:latin typeface="Arial" charset="0"/>
                <a:ea typeface="Arial" charset="0"/>
                <a:cs typeface="Arial" charset="0"/>
              </a:rPr>
              <a:t>ignoring</a:t>
            </a:r>
            <a:r>
              <a:rPr lang="de-DE" altLang="zh-CN" dirty="0">
                <a:latin typeface="Arial" charset="0"/>
                <a:ea typeface="Arial" charset="0"/>
                <a:cs typeface="Arial" charset="0"/>
              </a:rPr>
              <a:t> </a:t>
            </a:r>
            <a:r>
              <a:rPr lang="de-DE" altLang="zh-CN" dirty="0" err="1">
                <a:latin typeface="Arial" charset="0"/>
                <a:ea typeface="Arial" charset="0"/>
                <a:cs typeface="Arial" charset="0"/>
              </a:rPr>
              <a:t>hardware</a:t>
            </a:r>
            <a:r>
              <a:rPr lang="de-DE" altLang="zh-CN" dirty="0">
                <a:latin typeface="Arial" charset="0"/>
                <a:ea typeface="Arial" charset="0"/>
                <a:cs typeface="Arial" charset="0"/>
              </a:rPr>
              <a:t> </a:t>
            </a:r>
            <a:r>
              <a:rPr lang="de-DE" altLang="zh-CN" dirty="0" err="1">
                <a:latin typeface="Arial" charset="0"/>
                <a:ea typeface="Arial" charset="0"/>
                <a:cs typeface="Arial" charset="0"/>
              </a:rPr>
              <a:t>friendliness</a:t>
            </a:r>
            <a:endParaRPr lang="en-US" altLang="zh-CN" dirty="0">
              <a:latin typeface="Arial" charset="0"/>
              <a:ea typeface="Arial" charset="0"/>
              <a:cs typeface="Arial" charset="0"/>
            </a:endParaRPr>
          </a:p>
        </p:txBody>
      </p:sp>
      <p:sp>
        <p:nvSpPr>
          <p:cNvPr id="9" name="Slide Number Placeholder 8">
            <a:extLst>
              <a:ext uri="{FF2B5EF4-FFF2-40B4-BE49-F238E27FC236}">
                <a16:creationId xmlns:a16="http://schemas.microsoft.com/office/drawing/2014/main" id="{DB673BAF-85CE-F347-92B6-28EDF2FA01A5}"/>
              </a:ext>
            </a:extLst>
          </p:cNvPr>
          <p:cNvSpPr>
            <a:spLocks noGrp="1"/>
          </p:cNvSpPr>
          <p:nvPr>
            <p:ph type="sldNum" sz="quarter" idx="12"/>
          </p:nvPr>
        </p:nvSpPr>
        <p:spPr/>
        <p:txBody>
          <a:bodyPr/>
          <a:lstStyle/>
          <a:p>
            <a:fld id="{28712F75-E67D-3F4E-9BFB-3CCB81420A82}" type="slidenum">
              <a:rPr lang="en-US" smtClean="0"/>
              <a:t>6</a:t>
            </a:fld>
            <a:endParaRPr lang="en-US"/>
          </a:p>
        </p:txBody>
      </p:sp>
      <p:pic>
        <p:nvPicPr>
          <p:cNvPr id="7" name="Picture 6">
            <a:extLst>
              <a:ext uri="{FF2B5EF4-FFF2-40B4-BE49-F238E27FC236}">
                <a16:creationId xmlns:a16="http://schemas.microsoft.com/office/drawing/2014/main" id="{0D2E0F9D-4C15-064C-9916-37CBC8DDA20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55327" y="2952246"/>
            <a:ext cx="5109204" cy="2120110"/>
          </a:xfrm>
          <a:prstGeom prst="rect">
            <a:avLst/>
          </a:prstGeom>
        </p:spPr>
      </p:pic>
      <p:sp>
        <p:nvSpPr>
          <p:cNvPr id="6" name="文本框 5"/>
          <p:cNvSpPr txBox="1"/>
          <p:nvPr/>
        </p:nvSpPr>
        <p:spPr>
          <a:xfrm>
            <a:off x="6858078" y="5181875"/>
            <a:ext cx="4340198" cy="923330"/>
          </a:xfrm>
          <a:prstGeom prst="rect">
            <a:avLst/>
          </a:prstGeom>
          <a:noFill/>
        </p:spPr>
        <p:txBody>
          <a:bodyPr wrap="square" rtlCol="0">
            <a:spAutoFit/>
          </a:bodyPr>
          <a:lstStyle/>
          <a:p>
            <a:r>
              <a:rPr lang="en-US" altLang="zh-CN" dirty="0" err="1">
                <a:latin typeface="Arial" charset="0"/>
                <a:ea typeface="Arial" charset="0"/>
                <a:cs typeface="Arial" charset="0"/>
              </a:rPr>
              <a:t>NasNet</a:t>
            </a:r>
            <a:r>
              <a:rPr lang="en-US" altLang="zh-CN" dirty="0">
                <a:latin typeface="Arial" charset="0"/>
                <a:ea typeface="Arial" charset="0"/>
                <a:cs typeface="Arial" charset="0"/>
              </a:rPr>
              <a:t>[2] model:</a:t>
            </a:r>
          </a:p>
          <a:p>
            <a:pPr marL="285750" indent="-285750">
              <a:buFont typeface="Arial" panose="020B0604020202020204" pitchFamily="34" charset="0"/>
              <a:buChar char="•"/>
            </a:pPr>
            <a:r>
              <a:rPr lang="en-US" altLang="zh-CN" dirty="0">
                <a:latin typeface="Arial" charset="0"/>
                <a:ea typeface="Arial" charset="0"/>
                <a:cs typeface="Arial" charset="0"/>
              </a:rPr>
              <a:t>Parameter size: 5.3 MB</a:t>
            </a:r>
          </a:p>
          <a:p>
            <a:pPr marL="285750" indent="-285750">
              <a:buFont typeface="Arial" panose="020B0604020202020204" pitchFamily="34" charset="0"/>
              <a:buChar char="•"/>
            </a:pPr>
            <a:r>
              <a:rPr lang="en-US" altLang="zh-CN" dirty="0">
                <a:latin typeface="Arial" charset="0"/>
                <a:ea typeface="Arial" charset="0"/>
                <a:cs typeface="Arial" charset="0"/>
              </a:rPr>
              <a:t>Computation: 1.28 GOPs/image</a:t>
            </a:r>
            <a:endParaRPr lang="zh-CN" altLang="en-US" dirty="0">
              <a:latin typeface="Arial" charset="0"/>
              <a:ea typeface="Arial" charset="0"/>
              <a:cs typeface="Arial" charset="0"/>
            </a:endParaRPr>
          </a:p>
        </p:txBody>
      </p:sp>
      <p:sp>
        <p:nvSpPr>
          <p:cNvPr id="2" name="矩形 1"/>
          <p:cNvSpPr/>
          <p:nvPr/>
        </p:nvSpPr>
        <p:spPr>
          <a:xfrm>
            <a:off x="19103" y="6312868"/>
            <a:ext cx="12153792" cy="523220"/>
          </a:xfrm>
          <a:prstGeom prst="rect">
            <a:avLst/>
          </a:prstGeom>
        </p:spPr>
        <p:txBody>
          <a:bodyPr wrap="square">
            <a:spAutoFit/>
          </a:bodyPr>
          <a:lstStyle/>
          <a:p>
            <a:r>
              <a:rPr lang="en-US" altLang="zh-CN" sz="1400" kern="0" dirty="0">
                <a:solidFill>
                  <a:schemeClr val="tx1">
                    <a:lumMod val="50000"/>
                    <a:lumOff val="50000"/>
                  </a:schemeClr>
                </a:solidFill>
                <a:ea typeface="Arial" charset="0"/>
                <a:cs typeface="Arial" charset="0"/>
              </a:rPr>
              <a:t>[1] </a:t>
            </a:r>
            <a:r>
              <a:rPr lang="en-US" sz="1400" dirty="0">
                <a:solidFill>
                  <a:schemeClr val="tx1">
                    <a:lumMod val="50000"/>
                    <a:lumOff val="50000"/>
                  </a:schemeClr>
                </a:solidFill>
                <a:ea typeface="Arial" charset="0"/>
                <a:cs typeface="Arial" charset="0"/>
              </a:rPr>
              <a:t>K. </a:t>
            </a:r>
            <a:r>
              <a:rPr lang="en-US" sz="1400" dirty="0" err="1">
                <a:solidFill>
                  <a:schemeClr val="tx1">
                    <a:lumMod val="50000"/>
                    <a:lumOff val="50000"/>
                  </a:schemeClr>
                </a:solidFill>
                <a:ea typeface="Arial" charset="0"/>
                <a:cs typeface="Arial" charset="0"/>
              </a:rPr>
              <a:t>Simonyan</a:t>
            </a:r>
            <a:r>
              <a:rPr lang="en-US" sz="1400" dirty="0">
                <a:solidFill>
                  <a:schemeClr val="tx1">
                    <a:lumMod val="50000"/>
                    <a:lumOff val="50000"/>
                  </a:schemeClr>
                </a:solidFill>
                <a:ea typeface="Arial" charset="0"/>
                <a:cs typeface="Arial" charset="0"/>
              </a:rPr>
              <a:t> and A. Zisserman. Very deep convolutional networks for large-scale image recognition. </a:t>
            </a:r>
            <a:r>
              <a:rPr lang="en-US" sz="1400" i="1" dirty="0" err="1">
                <a:solidFill>
                  <a:schemeClr val="tx1">
                    <a:lumMod val="50000"/>
                    <a:lumOff val="50000"/>
                  </a:schemeClr>
                </a:solidFill>
                <a:ea typeface="Arial" charset="0"/>
                <a:cs typeface="Arial" charset="0"/>
              </a:rPr>
              <a:t>arXiv</a:t>
            </a:r>
            <a:r>
              <a:rPr lang="en-US" sz="1400" i="1" dirty="0">
                <a:solidFill>
                  <a:schemeClr val="tx1">
                    <a:lumMod val="50000"/>
                    <a:lumOff val="50000"/>
                  </a:schemeClr>
                </a:solidFill>
                <a:ea typeface="Arial" charset="0"/>
                <a:cs typeface="Arial" charset="0"/>
              </a:rPr>
              <a:t> preprint arXiv:1409.1556</a:t>
            </a:r>
            <a:r>
              <a:rPr lang="en-US" sz="1400" dirty="0">
                <a:solidFill>
                  <a:schemeClr val="tx1">
                    <a:lumMod val="50000"/>
                    <a:lumOff val="50000"/>
                  </a:schemeClr>
                </a:solidFill>
                <a:ea typeface="Arial" charset="0"/>
                <a:cs typeface="Arial" charset="0"/>
              </a:rPr>
              <a:t>, 2014. </a:t>
            </a:r>
            <a:endParaRPr lang="de-DE" altLang="zh-CN" sz="1400" dirty="0">
              <a:solidFill>
                <a:schemeClr val="tx1">
                  <a:lumMod val="50000"/>
                  <a:lumOff val="50000"/>
                </a:schemeClr>
              </a:solidFill>
              <a:ea typeface="Arial" charset="0"/>
              <a:cs typeface="Arial" charset="0"/>
            </a:endParaRPr>
          </a:p>
          <a:p>
            <a:r>
              <a:rPr lang="de-DE" altLang="zh-CN" sz="1400" dirty="0">
                <a:solidFill>
                  <a:schemeClr val="tx1">
                    <a:lumMod val="50000"/>
                    <a:lumOff val="50000"/>
                  </a:schemeClr>
                </a:solidFill>
                <a:ea typeface="Arial" charset="0"/>
                <a:cs typeface="Arial" charset="0"/>
              </a:rPr>
              <a:t>[2] </a:t>
            </a:r>
            <a:r>
              <a:rPr lang="de-DE" altLang="zh-CN" sz="1400" dirty="0" err="1">
                <a:solidFill>
                  <a:schemeClr val="tx1">
                    <a:lumMod val="50000"/>
                    <a:lumOff val="50000"/>
                  </a:schemeClr>
                </a:solidFill>
                <a:ea typeface="Arial" charset="0"/>
                <a:cs typeface="Arial" charset="0"/>
              </a:rPr>
              <a:t>Zoph</a:t>
            </a:r>
            <a:r>
              <a:rPr lang="de-DE" altLang="zh-CN" sz="1400" dirty="0">
                <a:solidFill>
                  <a:schemeClr val="tx1">
                    <a:lumMod val="50000"/>
                    <a:lumOff val="50000"/>
                  </a:schemeClr>
                </a:solidFill>
                <a:ea typeface="Arial" charset="0"/>
                <a:cs typeface="Arial" charset="0"/>
              </a:rPr>
              <a:t>, B., </a:t>
            </a:r>
            <a:r>
              <a:rPr lang="de-DE" altLang="zh-CN" sz="1400" dirty="0" err="1">
                <a:solidFill>
                  <a:schemeClr val="tx1">
                    <a:lumMod val="50000"/>
                    <a:lumOff val="50000"/>
                  </a:schemeClr>
                </a:solidFill>
                <a:ea typeface="Arial" charset="0"/>
                <a:cs typeface="Arial" charset="0"/>
              </a:rPr>
              <a:t>Vasudevan</a:t>
            </a:r>
            <a:r>
              <a:rPr lang="de-DE" altLang="zh-CN" sz="1400" dirty="0">
                <a:solidFill>
                  <a:schemeClr val="tx1">
                    <a:lumMod val="50000"/>
                    <a:lumOff val="50000"/>
                  </a:schemeClr>
                </a:solidFill>
                <a:ea typeface="Arial" charset="0"/>
                <a:cs typeface="Arial" charset="0"/>
              </a:rPr>
              <a:t>, V., </a:t>
            </a:r>
            <a:r>
              <a:rPr lang="de-DE" altLang="zh-CN" sz="1400" dirty="0" err="1">
                <a:solidFill>
                  <a:schemeClr val="tx1">
                    <a:lumMod val="50000"/>
                    <a:lumOff val="50000"/>
                  </a:schemeClr>
                </a:solidFill>
                <a:ea typeface="Arial" charset="0"/>
                <a:cs typeface="Arial" charset="0"/>
              </a:rPr>
              <a:t>Shlens</a:t>
            </a:r>
            <a:r>
              <a:rPr lang="de-DE" altLang="zh-CN" sz="1400" dirty="0">
                <a:solidFill>
                  <a:schemeClr val="tx1">
                    <a:lumMod val="50000"/>
                    <a:lumOff val="50000"/>
                  </a:schemeClr>
                </a:solidFill>
                <a:ea typeface="Arial" charset="0"/>
                <a:cs typeface="Arial" charset="0"/>
              </a:rPr>
              <a:t>, J. </a:t>
            </a:r>
            <a:r>
              <a:rPr lang="de-DE" altLang="zh-CN" sz="1400" dirty="0" err="1">
                <a:solidFill>
                  <a:schemeClr val="tx1">
                    <a:lumMod val="50000"/>
                    <a:lumOff val="50000"/>
                  </a:schemeClr>
                </a:solidFill>
                <a:ea typeface="Arial" charset="0"/>
                <a:cs typeface="Arial" charset="0"/>
              </a:rPr>
              <a:t>and</a:t>
            </a:r>
            <a:r>
              <a:rPr lang="de-DE" altLang="zh-CN" sz="1400" dirty="0">
                <a:solidFill>
                  <a:schemeClr val="tx1">
                    <a:lumMod val="50000"/>
                    <a:lumOff val="50000"/>
                  </a:schemeClr>
                </a:solidFill>
                <a:ea typeface="Arial" charset="0"/>
                <a:cs typeface="Arial" charset="0"/>
              </a:rPr>
              <a:t> Le, Q.V. Learning Transferable </a:t>
            </a:r>
            <a:r>
              <a:rPr lang="de-DE" altLang="zh-CN" sz="1400" dirty="0" err="1">
                <a:solidFill>
                  <a:schemeClr val="tx1">
                    <a:lumMod val="50000"/>
                    <a:lumOff val="50000"/>
                  </a:schemeClr>
                </a:solidFill>
                <a:ea typeface="Arial" charset="0"/>
                <a:cs typeface="Arial" charset="0"/>
              </a:rPr>
              <a:t>Architectures</a:t>
            </a:r>
            <a:r>
              <a:rPr lang="de-DE" altLang="zh-CN" sz="1400" dirty="0">
                <a:solidFill>
                  <a:schemeClr val="tx1">
                    <a:lumMod val="50000"/>
                    <a:lumOff val="50000"/>
                  </a:schemeClr>
                </a:solidFill>
                <a:ea typeface="Arial" charset="0"/>
                <a:cs typeface="Arial" charset="0"/>
              </a:rPr>
              <a:t> </a:t>
            </a:r>
            <a:r>
              <a:rPr lang="de-DE" altLang="zh-CN" sz="1400" dirty="0" err="1">
                <a:solidFill>
                  <a:schemeClr val="tx1">
                    <a:lumMod val="50000"/>
                    <a:lumOff val="50000"/>
                  </a:schemeClr>
                </a:solidFill>
                <a:ea typeface="Arial" charset="0"/>
                <a:cs typeface="Arial" charset="0"/>
              </a:rPr>
              <a:t>for</a:t>
            </a:r>
            <a:r>
              <a:rPr lang="de-DE" altLang="zh-CN" sz="1400" dirty="0">
                <a:solidFill>
                  <a:schemeClr val="tx1">
                    <a:lumMod val="50000"/>
                    <a:lumOff val="50000"/>
                  </a:schemeClr>
                </a:solidFill>
                <a:ea typeface="Arial" charset="0"/>
                <a:cs typeface="Arial" charset="0"/>
              </a:rPr>
              <a:t> </a:t>
            </a:r>
            <a:r>
              <a:rPr lang="de-DE" altLang="zh-CN" sz="1400" dirty="0" err="1">
                <a:solidFill>
                  <a:schemeClr val="tx1">
                    <a:lumMod val="50000"/>
                    <a:lumOff val="50000"/>
                  </a:schemeClr>
                </a:solidFill>
                <a:ea typeface="Arial" charset="0"/>
                <a:cs typeface="Arial" charset="0"/>
              </a:rPr>
              <a:t>Scalable</a:t>
            </a:r>
            <a:r>
              <a:rPr lang="de-DE" altLang="zh-CN" sz="1400" dirty="0">
                <a:solidFill>
                  <a:schemeClr val="tx1">
                    <a:lumMod val="50000"/>
                    <a:lumOff val="50000"/>
                  </a:schemeClr>
                </a:solidFill>
                <a:ea typeface="Arial" charset="0"/>
                <a:cs typeface="Arial" charset="0"/>
              </a:rPr>
              <a:t> Image Recognition. </a:t>
            </a:r>
            <a:r>
              <a:rPr lang="de-DE" altLang="zh-CN" sz="1400" i="1" dirty="0" err="1">
                <a:solidFill>
                  <a:schemeClr val="tx1">
                    <a:lumMod val="50000"/>
                    <a:lumOff val="50000"/>
                  </a:schemeClr>
                </a:solidFill>
                <a:ea typeface="Arial" charset="0"/>
                <a:cs typeface="Arial" charset="0"/>
              </a:rPr>
              <a:t>arXiv</a:t>
            </a:r>
            <a:r>
              <a:rPr lang="de-DE" altLang="zh-CN" sz="1400" i="1" dirty="0">
                <a:solidFill>
                  <a:schemeClr val="tx1">
                    <a:lumMod val="50000"/>
                    <a:lumOff val="50000"/>
                  </a:schemeClr>
                </a:solidFill>
                <a:ea typeface="Arial" charset="0"/>
                <a:cs typeface="Arial" charset="0"/>
              </a:rPr>
              <a:t> </a:t>
            </a:r>
            <a:r>
              <a:rPr lang="de-DE" altLang="zh-CN" sz="1400" i="1" dirty="0" err="1">
                <a:solidFill>
                  <a:schemeClr val="tx1">
                    <a:lumMod val="50000"/>
                    <a:lumOff val="50000"/>
                  </a:schemeClr>
                </a:solidFill>
                <a:ea typeface="Arial" charset="0"/>
                <a:cs typeface="Arial" charset="0"/>
              </a:rPr>
              <a:t>e</a:t>
            </a:r>
            <a:r>
              <a:rPr lang="de-DE" altLang="zh-CN" sz="1400" i="1" dirty="0">
                <a:solidFill>
                  <a:schemeClr val="tx1">
                    <a:lumMod val="50000"/>
                    <a:lumOff val="50000"/>
                  </a:schemeClr>
                </a:solidFill>
                <a:ea typeface="Arial" charset="0"/>
                <a:cs typeface="Arial" charset="0"/>
              </a:rPr>
              <a:t>-prints</a:t>
            </a:r>
            <a:r>
              <a:rPr lang="de-DE" altLang="zh-CN" sz="1400" dirty="0">
                <a:solidFill>
                  <a:schemeClr val="tx1">
                    <a:lumMod val="50000"/>
                    <a:lumOff val="50000"/>
                  </a:schemeClr>
                </a:solidFill>
                <a:ea typeface="Arial" charset="0"/>
                <a:cs typeface="Arial" charset="0"/>
              </a:rPr>
              <a:t>. 1707-7012.</a:t>
            </a:r>
            <a:endParaRPr lang="en-US" altLang="zh-CN" sz="1400" kern="0" dirty="0">
              <a:solidFill>
                <a:schemeClr val="tx1">
                  <a:lumMod val="50000"/>
                  <a:lumOff val="50000"/>
                </a:schemeClr>
              </a:solidFill>
              <a:ea typeface="Arial" charset="0"/>
              <a:cs typeface="Arial" charset="0"/>
            </a:endParaRPr>
          </a:p>
        </p:txBody>
      </p:sp>
      <p:pic>
        <p:nvPicPr>
          <p:cNvPr id="11" name="Picture 10"/>
          <p:cNvPicPr>
            <a:picLocks noChangeAspect="1"/>
          </p:cNvPicPr>
          <p:nvPr/>
        </p:nvPicPr>
        <p:blipFill rotWithShape="1">
          <a:blip r:embed="rId4"/>
          <a:srcRect r="46066"/>
          <a:stretch/>
        </p:blipFill>
        <p:spPr>
          <a:xfrm>
            <a:off x="1012950" y="3401882"/>
            <a:ext cx="4443936" cy="1916487"/>
          </a:xfrm>
          <a:prstGeom prst="rect">
            <a:avLst/>
          </a:prstGeom>
        </p:spPr>
      </p:pic>
      <p:sp>
        <p:nvSpPr>
          <p:cNvPr id="12" name="TextBox 11"/>
          <p:cNvSpPr txBox="1"/>
          <p:nvPr/>
        </p:nvSpPr>
        <p:spPr>
          <a:xfrm>
            <a:off x="1544122" y="5161131"/>
            <a:ext cx="4171614" cy="923330"/>
          </a:xfrm>
          <a:prstGeom prst="rect">
            <a:avLst/>
          </a:prstGeom>
          <a:noFill/>
        </p:spPr>
        <p:txBody>
          <a:bodyPr wrap="square" rtlCol="0">
            <a:spAutoFit/>
          </a:bodyPr>
          <a:lstStyle/>
          <a:p>
            <a:r>
              <a:rPr lang="en-US" dirty="0">
                <a:latin typeface="Arial" charset="0"/>
                <a:ea typeface="Arial" charset="0"/>
                <a:cs typeface="Arial" charset="0"/>
              </a:rPr>
              <a:t>VGG16[1] model:</a:t>
            </a:r>
          </a:p>
          <a:p>
            <a:pPr marL="285750" indent="-285750">
              <a:buFont typeface="Arial" charset="0"/>
              <a:buChar char="•"/>
            </a:pPr>
            <a:r>
              <a:rPr lang="en-US" dirty="0">
                <a:latin typeface="Arial" charset="0"/>
                <a:ea typeface="Arial" charset="0"/>
                <a:cs typeface="Arial" charset="0"/>
              </a:rPr>
              <a:t>Parameter size: 552 MB</a:t>
            </a:r>
          </a:p>
          <a:p>
            <a:pPr marL="285750" indent="-285750">
              <a:buFont typeface="Arial" charset="0"/>
              <a:buChar char="•"/>
            </a:pPr>
            <a:r>
              <a:rPr lang="en-US" dirty="0">
                <a:latin typeface="Arial" charset="0"/>
                <a:ea typeface="Arial" charset="0"/>
                <a:cs typeface="Arial" charset="0"/>
              </a:rPr>
              <a:t>Computation: 15.8 GOPs/image </a:t>
            </a:r>
          </a:p>
        </p:txBody>
      </p:sp>
    </p:spTree>
    <p:extLst>
      <p:ext uri="{BB962C8B-B14F-4D97-AF65-F5344CB8AC3E}">
        <p14:creationId xmlns:p14="http://schemas.microsoft.com/office/powerpoint/2010/main" val="262816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ABA0A-7A01-C74F-B3AC-6D0FDFD43584}"/>
              </a:ext>
            </a:extLst>
          </p:cNvPr>
          <p:cNvSpPr>
            <a:spLocks noGrp="1"/>
          </p:cNvSpPr>
          <p:nvPr>
            <p:ph type="title"/>
          </p:nvPr>
        </p:nvSpPr>
        <p:spPr>
          <a:xfrm>
            <a:off x="1615326" y="228538"/>
            <a:ext cx="8460509" cy="785532"/>
          </a:xfrm>
        </p:spPr>
        <p:txBody>
          <a:bodyPr/>
          <a:lstStyle/>
          <a:p>
            <a:r>
              <a:rPr lang="en-US" altLang="zh-CN" sz="4400" dirty="0">
                <a:solidFill>
                  <a:srgbClr val="D8A038"/>
                </a:solidFill>
              </a:rPr>
              <a:t>Hardware Design</a:t>
            </a:r>
            <a:endParaRPr lang="en-US" sz="4400" dirty="0">
              <a:solidFill>
                <a:srgbClr val="D8A038"/>
              </a:solidFill>
            </a:endParaRPr>
          </a:p>
        </p:txBody>
      </p:sp>
      <p:sp>
        <p:nvSpPr>
          <p:cNvPr id="3" name="Content Placeholder 2">
            <a:extLst>
              <a:ext uri="{FF2B5EF4-FFF2-40B4-BE49-F238E27FC236}">
                <a16:creationId xmlns:a16="http://schemas.microsoft.com/office/drawing/2014/main" id="{CCDDEBB0-C72F-954D-83DB-A37ED92F734E}"/>
              </a:ext>
            </a:extLst>
          </p:cNvPr>
          <p:cNvSpPr>
            <a:spLocks noGrp="1"/>
          </p:cNvSpPr>
          <p:nvPr>
            <p:ph idx="1"/>
          </p:nvPr>
        </p:nvSpPr>
        <p:spPr>
          <a:xfrm>
            <a:off x="459974" y="1329498"/>
            <a:ext cx="11427225" cy="2810087"/>
          </a:xfrm>
        </p:spPr>
        <p:txBody>
          <a:bodyPr>
            <a:normAutofit/>
          </a:bodyPr>
          <a:lstStyle/>
          <a:p>
            <a:r>
              <a:rPr lang="en-US" altLang="zh-CN" dirty="0"/>
              <a:t>Most work only supports off-the-shelf network designs</a:t>
            </a:r>
          </a:p>
          <a:p>
            <a:r>
              <a:rPr lang="en-US" altLang="zh-CN" dirty="0"/>
              <a:t>Most effort has focused on reducing precision and on pruning </a:t>
            </a:r>
          </a:p>
          <a:p>
            <a:r>
              <a:rPr lang="en-US" altLang="zh-CN" dirty="0"/>
              <a:t>Often this throughput improvement comes at the expense of </a:t>
            </a:r>
            <a:r>
              <a:rPr lang="en-US" altLang="zh-CN" i="1" dirty="0"/>
              <a:t>lower accuracy </a:t>
            </a:r>
          </a:p>
        </p:txBody>
      </p:sp>
      <p:pic>
        <p:nvPicPr>
          <p:cNvPr id="42" name="Picture 41">
            <a:extLst>
              <a:ext uri="{FF2B5EF4-FFF2-40B4-BE49-F238E27FC236}">
                <a16:creationId xmlns:a16="http://schemas.microsoft.com/office/drawing/2014/main" id="{EC441D93-736E-3C4B-8415-46E553AB77D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7445" y="3737687"/>
            <a:ext cx="4927940" cy="2332953"/>
          </a:xfrm>
          <a:prstGeom prst="rect">
            <a:avLst/>
          </a:prstGeom>
        </p:spPr>
      </p:pic>
      <p:grpSp>
        <p:nvGrpSpPr>
          <p:cNvPr id="40" name="Group 39">
            <a:extLst>
              <a:ext uri="{FF2B5EF4-FFF2-40B4-BE49-F238E27FC236}">
                <a16:creationId xmlns:a16="http://schemas.microsoft.com/office/drawing/2014/main" id="{A79A005A-47DB-E343-8BEB-3F3F7D861278}"/>
              </a:ext>
            </a:extLst>
          </p:cNvPr>
          <p:cNvGrpSpPr/>
          <p:nvPr/>
        </p:nvGrpSpPr>
        <p:grpSpPr>
          <a:xfrm>
            <a:off x="2313818" y="3765398"/>
            <a:ext cx="2062681" cy="2062681"/>
            <a:chOff x="5279208" y="3974435"/>
            <a:chExt cx="1379165" cy="1379165"/>
          </a:xfrm>
        </p:grpSpPr>
        <p:sp>
          <p:nvSpPr>
            <p:cNvPr id="37" name="&quot;No&quot; Symbol 36">
              <a:extLst>
                <a:ext uri="{FF2B5EF4-FFF2-40B4-BE49-F238E27FC236}">
                  <a16:creationId xmlns:a16="http://schemas.microsoft.com/office/drawing/2014/main" id="{646479C8-6894-D44C-9D99-4AAC7E3C4AE9}"/>
                </a:ext>
              </a:extLst>
            </p:cNvPr>
            <p:cNvSpPr/>
            <p:nvPr/>
          </p:nvSpPr>
          <p:spPr>
            <a:xfrm>
              <a:off x="5279208" y="3974435"/>
              <a:ext cx="1379165" cy="1379165"/>
            </a:xfrm>
            <a:prstGeom prst="noSmoking">
              <a:avLst>
                <a:gd name="adj" fmla="val 9696"/>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Georgia Regular" panose="02040502050405020303" pitchFamily="18" charset="0"/>
              </a:endParaRPr>
            </a:p>
          </p:txBody>
        </p:sp>
        <p:pic>
          <p:nvPicPr>
            <p:cNvPr id="39" name="Picture 38">
              <a:extLst>
                <a:ext uri="{FF2B5EF4-FFF2-40B4-BE49-F238E27FC236}">
                  <a16:creationId xmlns:a16="http://schemas.microsoft.com/office/drawing/2014/main" id="{BBEE4B0B-DFB0-B640-A821-F43EBACAB894}"/>
                </a:ext>
              </a:extLst>
            </p:cNvPr>
            <p:cNvPicPr>
              <a:picLocks noChangeAspect="1"/>
            </p:cNvPicPr>
            <p:nvPr/>
          </p:nvPicPr>
          <p:blipFill>
            <a:blip r:embed="rId4"/>
            <a:stretch>
              <a:fillRect/>
            </a:stretch>
          </p:blipFill>
          <p:spPr>
            <a:xfrm>
              <a:off x="5492068" y="4259777"/>
              <a:ext cx="853351" cy="853351"/>
            </a:xfrm>
            <a:prstGeom prst="rect">
              <a:avLst/>
            </a:prstGeom>
          </p:spPr>
        </p:pic>
      </p:grpSp>
      <p:sp>
        <p:nvSpPr>
          <p:cNvPr id="64" name="Slide Number Placeholder 63">
            <a:extLst>
              <a:ext uri="{FF2B5EF4-FFF2-40B4-BE49-F238E27FC236}">
                <a16:creationId xmlns:a16="http://schemas.microsoft.com/office/drawing/2014/main" id="{2DFF4AFD-9686-F84E-A253-9BC7B2AA5FD1}"/>
              </a:ext>
            </a:extLst>
          </p:cNvPr>
          <p:cNvSpPr>
            <a:spLocks noGrp="1"/>
          </p:cNvSpPr>
          <p:nvPr>
            <p:ph type="sldNum" sz="quarter" idx="12"/>
          </p:nvPr>
        </p:nvSpPr>
        <p:spPr>
          <a:xfrm>
            <a:off x="8737600" y="6316065"/>
            <a:ext cx="2844800" cy="365125"/>
          </a:xfrm>
        </p:spPr>
        <p:txBody>
          <a:bodyPr/>
          <a:lstStyle/>
          <a:p>
            <a:fld id="{28712F75-E67D-3F4E-9BFB-3CCB81420A82}" type="slidenum">
              <a:rPr lang="en-US" smtClean="0"/>
              <a:t>7</a:t>
            </a:fld>
            <a:endParaRPr lang="en-US"/>
          </a:p>
        </p:txBody>
      </p:sp>
      <p:cxnSp>
        <p:nvCxnSpPr>
          <p:cNvPr id="5" name="Straight Arrow Connector 4"/>
          <p:cNvCxnSpPr/>
          <p:nvPr/>
        </p:nvCxnSpPr>
        <p:spPr>
          <a:xfrm>
            <a:off x="6283941" y="5992395"/>
            <a:ext cx="393469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932916" y="3306963"/>
            <a:ext cx="0" cy="30618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9532832" y="6118653"/>
            <a:ext cx="1371600" cy="369332"/>
          </a:xfrm>
          <a:prstGeom prst="rect">
            <a:avLst/>
          </a:prstGeom>
          <a:noFill/>
        </p:spPr>
        <p:txBody>
          <a:bodyPr wrap="square" rtlCol="0">
            <a:spAutoFit/>
          </a:bodyPr>
          <a:lstStyle/>
          <a:p>
            <a:r>
              <a:rPr lang="en-US" altLang="zh-CN"/>
              <a:t>Efficiency</a:t>
            </a:r>
            <a:endParaRPr lang="en-US"/>
          </a:p>
        </p:txBody>
      </p:sp>
      <p:sp>
        <p:nvSpPr>
          <p:cNvPr id="17" name="TextBox 16"/>
          <p:cNvSpPr txBox="1"/>
          <p:nvPr/>
        </p:nvSpPr>
        <p:spPr>
          <a:xfrm>
            <a:off x="5768351" y="3368355"/>
            <a:ext cx="1371600" cy="369332"/>
          </a:xfrm>
          <a:prstGeom prst="rect">
            <a:avLst/>
          </a:prstGeom>
          <a:noFill/>
        </p:spPr>
        <p:txBody>
          <a:bodyPr wrap="square" rtlCol="0">
            <a:spAutoFit/>
          </a:bodyPr>
          <a:lstStyle/>
          <a:p>
            <a:r>
              <a:rPr lang="en-US" altLang="zh-CN" dirty="0"/>
              <a:t>Accuracy</a:t>
            </a:r>
            <a:endParaRPr lang="en-US" dirty="0"/>
          </a:p>
        </p:txBody>
      </p:sp>
      <p:sp>
        <p:nvSpPr>
          <p:cNvPr id="8" name="Arc 7"/>
          <p:cNvSpPr/>
          <p:nvPr/>
        </p:nvSpPr>
        <p:spPr>
          <a:xfrm>
            <a:off x="4217001" y="4286375"/>
            <a:ext cx="5849231" cy="3412040"/>
          </a:xfrm>
          <a:prstGeom prst="arc">
            <a:avLst>
              <a:gd name="adj1" fmla="val 16200000"/>
              <a:gd name="adj2" fmla="val 20792802"/>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8542233" y="3777158"/>
            <a:ext cx="2563090" cy="369332"/>
          </a:xfrm>
          <a:prstGeom prst="rect">
            <a:avLst/>
          </a:prstGeom>
          <a:noFill/>
        </p:spPr>
        <p:txBody>
          <a:bodyPr wrap="square" rtlCol="0">
            <a:spAutoFit/>
          </a:bodyPr>
          <a:lstStyle/>
          <a:p>
            <a:r>
              <a:rPr lang="en-US" dirty="0"/>
              <a:t>Pareto optimal curve</a:t>
            </a:r>
          </a:p>
        </p:txBody>
      </p:sp>
      <p:sp>
        <p:nvSpPr>
          <p:cNvPr id="10" name="Triangle 9"/>
          <p:cNvSpPr/>
          <p:nvPr/>
        </p:nvSpPr>
        <p:spPr>
          <a:xfrm>
            <a:off x="7247453" y="4095888"/>
            <a:ext cx="318034" cy="27416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riangle 20"/>
          <p:cNvSpPr/>
          <p:nvPr/>
        </p:nvSpPr>
        <p:spPr>
          <a:xfrm>
            <a:off x="9214798" y="4745941"/>
            <a:ext cx="318034" cy="274167"/>
          </a:xfrm>
          <a:prstGeom prst="triangl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riangle 21"/>
          <p:cNvSpPr/>
          <p:nvPr/>
        </p:nvSpPr>
        <p:spPr>
          <a:xfrm>
            <a:off x="9214798" y="5535301"/>
            <a:ext cx="318034" cy="274167"/>
          </a:xfrm>
          <a:prstGeom prst="triangl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0" idx="4"/>
            <a:endCxn id="21" idx="1"/>
          </p:cNvCxnSpPr>
          <p:nvPr/>
        </p:nvCxnSpPr>
        <p:spPr>
          <a:xfrm>
            <a:off x="7565487" y="4370055"/>
            <a:ext cx="1728820" cy="512970"/>
          </a:xfrm>
          <a:prstGeom prst="straightConnector1">
            <a:avLst/>
          </a:prstGeom>
          <a:ln>
            <a:prstDash val="lgDashDot"/>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0" idx="4"/>
            <a:endCxn id="22" idx="1"/>
          </p:cNvCxnSpPr>
          <p:nvPr/>
        </p:nvCxnSpPr>
        <p:spPr>
          <a:xfrm>
            <a:off x="7565487" y="4370055"/>
            <a:ext cx="1728820" cy="1302330"/>
          </a:xfrm>
          <a:prstGeom prst="straightConnector1">
            <a:avLst/>
          </a:prstGeom>
          <a:ln>
            <a:prstDash val="lgDashDot"/>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927268" y="4420657"/>
            <a:ext cx="1018619" cy="369332"/>
          </a:xfrm>
          <a:prstGeom prst="rect">
            <a:avLst/>
          </a:prstGeom>
          <a:noFill/>
        </p:spPr>
        <p:txBody>
          <a:bodyPr wrap="square" rtlCol="0">
            <a:spAutoFit/>
          </a:bodyPr>
          <a:lstStyle/>
          <a:p>
            <a:r>
              <a:rPr lang="en-US" dirty="0"/>
              <a:t>Ideally</a:t>
            </a:r>
          </a:p>
        </p:txBody>
      </p:sp>
      <p:sp>
        <p:nvSpPr>
          <p:cNvPr id="31" name="TextBox 30"/>
          <p:cNvSpPr txBox="1"/>
          <p:nvPr/>
        </p:nvSpPr>
        <p:spPr>
          <a:xfrm>
            <a:off x="8787995" y="5714372"/>
            <a:ext cx="1430637" cy="369332"/>
          </a:xfrm>
          <a:prstGeom prst="rect">
            <a:avLst/>
          </a:prstGeom>
          <a:noFill/>
        </p:spPr>
        <p:txBody>
          <a:bodyPr wrap="square" rtlCol="0">
            <a:spAutoFit/>
          </a:bodyPr>
          <a:lstStyle/>
          <a:p>
            <a:r>
              <a:rPr lang="en-US"/>
              <a:t>In practice</a:t>
            </a:r>
          </a:p>
        </p:txBody>
      </p:sp>
      <p:cxnSp>
        <p:nvCxnSpPr>
          <p:cNvPr id="23" name="Straight Arrow Connector 22"/>
          <p:cNvCxnSpPr>
            <a:stCxn id="21" idx="3"/>
            <a:endCxn id="22" idx="0"/>
          </p:cNvCxnSpPr>
          <p:nvPr/>
        </p:nvCxnSpPr>
        <p:spPr>
          <a:xfrm>
            <a:off x="9373815" y="5020108"/>
            <a:ext cx="0" cy="515193"/>
          </a:xfrm>
          <a:prstGeom prst="straightConnector1">
            <a:avLst/>
          </a:prstGeom>
          <a:ln>
            <a:solidFill>
              <a:schemeClr val="accent2"/>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9453324" y="5127474"/>
            <a:ext cx="1809056" cy="369332"/>
          </a:xfrm>
          <a:prstGeom prst="rect">
            <a:avLst/>
          </a:prstGeom>
          <a:noFill/>
        </p:spPr>
        <p:txBody>
          <a:bodyPr wrap="square" rtlCol="0">
            <a:spAutoFit/>
          </a:bodyPr>
          <a:lstStyle/>
          <a:p>
            <a:r>
              <a:rPr lang="en-US"/>
              <a:t>Accuracy drop</a:t>
            </a:r>
          </a:p>
        </p:txBody>
      </p:sp>
      <p:sp>
        <p:nvSpPr>
          <p:cNvPr id="4" name="Rectangle 3">
            <a:extLst>
              <a:ext uri="{FF2B5EF4-FFF2-40B4-BE49-F238E27FC236}">
                <a16:creationId xmlns:a16="http://schemas.microsoft.com/office/drawing/2014/main" id="{F3F65189-D926-414E-A36F-F1C9C8E560F0}"/>
              </a:ext>
            </a:extLst>
          </p:cNvPr>
          <p:cNvSpPr/>
          <p:nvPr/>
        </p:nvSpPr>
        <p:spPr>
          <a:xfrm>
            <a:off x="5768351" y="3140765"/>
            <a:ext cx="5494029" cy="3347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6046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9" grpId="0"/>
      <p:bldP spid="31" grpId="0"/>
      <p:bldP spid="26"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t="2667"/>
          <a:stretch/>
        </p:blipFill>
        <p:spPr>
          <a:xfrm>
            <a:off x="4732671" y="1254642"/>
            <a:ext cx="2387600" cy="5603357"/>
          </a:xfrm>
          <a:prstGeom prst="rect">
            <a:avLst/>
          </a:prstGeom>
        </p:spPr>
      </p:pic>
      <p:sp>
        <p:nvSpPr>
          <p:cNvPr id="2" name="Title 1">
            <a:extLst>
              <a:ext uri="{FF2B5EF4-FFF2-40B4-BE49-F238E27FC236}">
                <a16:creationId xmlns:a16="http://schemas.microsoft.com/office/drawing/2014/main" id="{94B0AA12-4160-E548-A762-0D5130662059}"/>
              </a:ext>
            </a:extLst>
          </p:cNvPr>
          <p:cNvSpPr>
            <a:spLocks noGrp="1"/>
          </p:cNvSpPr>
          <p:nvPr>
            <p:ph type="title"/>
          </p:nvPr>
        </p:nvSpPr>
        <p:spPr>
          <a:xfrm>
            <a:off x="1625601" y="203330"/>
            <a:ext cx="9028700" cy="785532"/>
          </a:xfrm>
        </p:spPr>
        <p:txBody>
          <a:bodyPr>
            <a:normAutofit/>
          </a:bodyPr>
          <a:lstStyle/>
          <a:p>
            <a:r>
              <a:rPr lang="en-US" altLang="zh-CN" sz="4400" dirty="0">
                <a:solidFill>
                  <a:srgbClr val="D8A038"/>
                </a:solidFill>
              </a:rPr>
              <a:t>Can we close this gap?</a:t>
            </a:r>
            <a:endParaRPr lang="en-US" sz="4400" dirty="0">
              <a:solidFill>
                <a:srgbClr val="D8A038"/>
              </a:solidFill>
            </a:endParaRPr>
          </a:p>
        </p:txBody>
      </p:sp>
      <p:pic>
        <p:nvPicPr>
          <p:cNvPr id="7" name="Picture 6"/>
          <p:cNvPicPr>
            <a:picLocks noChangeAspect="1"/>
          </p:cNvPicPr>
          <p:nvPr/>
        </p:nvPicPr>
        <p:blipFill>
          <a:blip r:embed="rId4"/>
          <a:stretch>
            <a:fillRect/>
          </a:stretch>
        </p:blipFill>
        <p:spPr>
          <a:xfrm>
            <a:off x="7637124" y="2284877"/>
            <a:ext cx="2720770" cy="2723544"/>
          </a:xfrm>
          <a:prstGeom prst="rect">
            <a:avLst/>
          </a:prstGeom>
        </p:spPr>
      </p:pic>
      <p:sp>
        <p:nvSpPr>
          <p:cNvPr id="3" name="TextBox 2"/>
          <p:cNvSpPr txBox="1"/>
          <p:nvPr/>
        </p:nvSpPr>
        <p:spPr>
          <a:xfrm>
            <a:off x="827568" y="5199730"/>
            <a:ext cx="4264838" cy="584775"/>
          </a:xfrm>
          <a:prstGeom prst="rect">
            <a:avLst/>
          </a:prstGeom>
          <a:noFill/>
        </p:spPr>
        <p:txBody>
          <a:bodyPr wrap="square" rtlCol="0">
            <a:spAutoFit/>
          </a:bodyPr>
          <a:lstStyle/>
          <a:p>
            <a:r>
              <a:rPr lang="en-US" sz="3200" dirty="0">
                <a:latin typeface="Georgia Regular" panose="02040502050405020303" pitchFamily="18" charset="0"/>
              </a:rPr>
              <a:t>Design better </a:t>
            </a:r>
            <a:r>
              <a:rPr lang="en-US" sz="3200" dirty="0" err="1">
                <a:latin typeface="Georgia Regular" panose="02040502050405020303" pitchFamily="18" charset="0"/>
              </a:rPr>
              <a:t>ConvNet</a:t>
            </a:r>
            <a:endParaRPr lang="en-US" sz="3200" dirty="0">
              <a:latin typeface="Georgia Regular" panose="02040502050405020303" pitchFamily="18" charset="0"/>
            </a:endParaRPr>
          </a:p>
        </p:txBody>
      </p:sp>
      <p:sp>
        <p:nvSpPr>
          <p:cNvPr id="8" name="TextBox 7"/>
          <p:cNvSpPr txBox="1"/>
          <p:nvPr/>
        </p:nvSpPr>
        <p:spPr>
          <a:xfrm>
            <a:off x="6626448" y="5199730"/>
            <a:ext cx="4742121" cy="584775"/>
          </a:xfrm>
          <a:prstGeom prst="rect">
            <a:avLst/>
          </a:prstGeom>
          <a:noFill/>
        </p:spPr>
        <p:txBody>
          <a:bodyPr wrap="square" rtlCol="0">
            <a:spAutoFit/>
          </a:bodyPr>
          <a:lstStyle/>
          <a:p>
            <a:pPr algn="ctr"/>
            <a:r>
              <a:rPr lang="en-US" sz="3200" dirty="0">
                <a:latin typeface="Georgia Regular" panose="02040502050405020303" pitchFamily="18" charset="0"/>
              </a:rPr>
              <a:t>Design better hardware</a:t>
            </a:r>
          </a:p>
        </p:txBody>
      </p:sp>
      <p:grpSp>
        <p:nvGrpSpPr>
          <p:cNvPr id="14" name="Group 13"/>
          <p:cNvGrpSpPr/>
          <p:nvPr/>
        </p:nvGrpSpPr>
        <p:grpSpPr>
          <a:xfrm>
            <a:off x="1951073" y="2021215"/>
            <a:ext cx="2110563" cy="2570302"/>
            <a:chOff x="4706911" y="3171895"/>
            <a:chExt cx="1770482" cy="2156141"/>
          </a:xfrm>
        </p:grpSpPr>
        <p:sp>
          <p:nvSpPr>
            <p:cNvPr id="15" name="Oval 14"/>
            <p:cNvSpPr/>
            <p:nvPr/>
          </p:nvSpPr>
          <p:spPr>
            <a:xfrm>
              <a:off x="4706911" y="317189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6" name="Oval 15"/>
            <p:cNvSpPr/>
            <p:nvPr/>
          </p:nvSpPr>
          <p:spPr>
            <a:xfrm>
              <a:off x="4706911" y="3819546"/>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7" name="Oval 16"/>
            <p:cNvSpPr/>
            <p:nvPr/>
          </p:nvSpPr>
          <p:spPr>
            <a:xfrm>
              <a:off x="4706911"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8" name="Oval 17"/>
            <p:cNvSpPr/>
            <p:nvPr/>
          </p:nvSpPr>
          <p:spPr>
            <a:xfrm>
              <a:off x="4706911" y="5118010"/>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9" name="Oval 18"/>
            <p:cNvSpPr/>
            <p:nvPr/>
          </p:nvSpPr>
          <p:spPr>
            <a:xfrm>
              <a:off x="5543251" y="3516191"/>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0" name="Oval 19"/>
            <p:cNvSpPr/>
            <p:nvPr/>
          </p:nvSpPr>
          <p:spPr>
            <a:xfrm>
              <a:off x="5518280" y="4118713"/>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1" name="Oval 20"/>
            <p:cNvSpPr/>
            <p:nvPr/>
          </p:nvSpPr>
          <p:spPr>
            <a:xfrm>
              <a:off x="5549727" y="472123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2" name="Oval 21"/>
            <p:cNvSpPr/>
            <p:nvPr/>
          </p:nvSpPr>
          <p:spPr>
            <a:xfrm>
              <a:off x="6267367" y="3817452"/>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3" name="Oval 22"/>
            <p:cNvSpPr/>
            <p:nvPr/>
          </p:nvSpPr>
          <p:spPr>
            <a:xfrm>
              <a:off x="6264136"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cxnSp>
          <p:nvCxnSpPr>
            <p:cNvPr id="24" name="Straight Connector 23"/>
            <p:cNvCxnSpPr/>
            <p:nvPr/>
          </p:nvCxnSpPr>
          <p:spPr>
            <a:xfrm>
              <a:off x="4916937" y="3276908"/>
              <a:ext cx="626314" cy="3442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916937" y="3276908"/>
              <a:ext cx="601343" cy="946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916937" y="3276908"/>
              <a:ext cx="632790" cy="15493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916937" y="3924559"/>
              <a:ext cx="601343" cy="299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16937" y="3924559"/>
              <a:ext cx="632790" cy="901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916937" y="3621204"/>
              <a:ext cx="626314" cy="303355"/>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916937" y="3621204"/>
              <a:ext cx="626314"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4916937" y="4223726"/>
              <a:ext cx="601343"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916937" y="4572210"/>
              <a:ext cx="632790" cy="254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916937" y="3621204"/>
              <a:ext cx="626314" cy="1601819"/>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4916937" y="4223726"/>
              <a:ext cx="601343" cy="99929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916937" y="4826248"/>
              <a:ext cx="632790" cy="396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753277" y="3621204"/>
              <a:ext cx="514090"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753277" y="3621204"/>
              <a:ext cx="510859"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5728306" y="3922465"/>
              <a:ext cx="539061"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728306" y="4223726"/>
              <a:ext cx="535830"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5759753" y="3922465"/>
              <a:ext cx="507614" cy="90378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5759753" y="4572210"/>
              <a:ext cx="504383" cy="254038"/>
            </a:xfrm>
            <a:prstGeom prst="line">
              <a:avLst/>
            </a:prstGeom>
          </p:spPr>
          <p:style>
            <a:lnRef idx="2">
              <a:schemeClr val="accent1"/>
            </a:lnRef>
            <a:fillRef idx="0">
              <a:schemeClr val="accent1"/>
            </a:fillRef>
            <a:effectRef idx="1">
              <a:schemeClr val="accent1"/>
            </a:effectRef>
            <a:fontRef idx="minor">
              <a:schemeClr val="tx1"/>
            </a:fontRef>
          </p:style>
        </p:cxnSp>
      </p:grpSp>
      <p:sp>
        <p:nvSpPr>
          <p:cNvPr id="5" name="Slide Number Placeholder 4">
            <a:extLst>
              <a:ext uri="{FF2B5EF4-FFF2-40B4-BE49-F238E27FC236}">
                <a16:creationId xmlns:a16="http://schemas.microsoft.com/office/drawing/2014/main" id="{42A3BF3B-DBF9-7C4C-879F-A1FD23188FEA}"/>
              </a:ext>
            </a:extLst>
          </p:cNvPr>
          <p:cNvSpPr>
            <a:spLocks noGrp="1"/>
          </p:cNvSpPr>
          <p:nvPr>
            <p:ph type="sldNum" sz="quarter" idx="12"/>
          </p:nvPr>
        </p:nvSpPr>
        <p:spPr/>
        <p:txBody>
          <a:bodyPr/>
          <a:lstStyle/>
          <a:p>
            <a:fld id="{28712F75-E67D-3F4E-9BFB-3CCB81420A82}" type="slidenum">
              <a:rPr lang="en-US" smtClean="0"/>
              <a:t>8</a:t>
            </a:fld>
            <a:endParaRPr lang="en-US"/>
          </a:p>
        </p:txBody>
      </p:sp>
    </p:spTree>
    <p:extLst>
      <p:ext uri="{BB962C8B-B14F-4D97-AF65-F5344CB8AC3E}">
        <p14:creationId xmlns:p14="http://schemas.microsoft.com/office/powerpoint/2010/main" val="53612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400" dirty="0">
                <a:solidFill>
                  <a:srgbClr val="D8A038"/>
                </a:solidFill>
              </a:rPr>
              <a:t>Outline</a:t>
            </a:r>
            <a:endParaRPr lang="zh-CN" altLang="en-US" sz="4400" dirty="0">
              <a:solidFill>
                <a:srgbClr val="D8A038"/>
              </a:solidFill>
            </a:endParaRPr>
          </a:p>
        </p:txBody>
      </p:sp>
      <p:sp>
        <p:nvSpPr>
          <p:cNvPr id="3" name="内容占位符 2"/>
          <p:cNvSpPr>
            <a:spLocks noGrp="1"/>
          </p:cNvSpPr>
          <p:nvPr>
            <p:ph idx="1"/>
          </p:nvPr>
        </p:nvSpPr>
        <p:spPr/>
        <p:txBody>
          <a:bodyPr>
            <a:normAutofit/>
          </a:bodyPr>
          <a:lstStyle/>
          <a:p>
            <a:r>
              <a:rPr lang="en-US" altLang="zh-CN" sz="4000" dirty="0">
                <a:solidFill>
                  <a:schemeClr val="bg1">
                    <a:lumMod val="65000"/>
                  </a:schemeClr>
                </a:solidFill>
              </a:rPr>
              <a:t>Introduction</a:t>
            </a:r>
          </a:p>
          <a:p>
            <a:r>
              <a:rPr lang="en-US" altLang="zh-CN" sz="4000" dirty="0" err="1"/>
              <a:t>ConvNet</a:t>
            </a:r>
            <a:r>
              <a:rPr lang="en-US" altLang="zh-CN" sz="4000" dirty="0"/>
              <a:t> Design</a:t>
            </a:r>
          </a:p>
          <a:p>
            <a:r>
              <a:rPr lang="en-US" altLang="zh-CN" sz="4000" dirty="0">
                <a:solidFill>
                  <a:schemeClr val="bg1">
                    <a:lumMod val="75000"/>
                  </a:schemeClr>
                </a:solidFill>
              </a:rPr>
              <a:t>Hardware Accelerator Design</a:t>
            </a:r>
          </a:p>
          <a:p>
            <a:r>
              <a:rPr lang="en-US" altLang="zh-CN" sz="4000" dirty="0">
                <a:solidFill>
                  <a:schemeClr val="bg1">
                    <a:lumMod val="75000"/>
                  </a:schemeClr>
                </a:solidFill>
              </a:rPr>
              <a:t>Experimental Results</a:t>
            </a:r>
          </a:p>
          <a:p>
            <a:r>
              <a:rPr lang="en-US" altLang="zh-CN" sz="4000" dirty="0">
                <a:solidFill>
                  <a:schemeClr val="bg1">
                    <a:lumMod val="75000"/>
                  </a:schemeClr>
                </a:solidFill>
              </a:rPr>
              <a:t>Conclusion</a:t>
            </a:r>
          </a:p>
          <a:p>
            <a:endParaRPr lang="zh-CN" altLang="en-US" sz="4000" dirty="0"/>
          </a:p>
        </p:txBody>
      </p:sp>
      <p:sp>
        <p:nvSpPr>
          <p:cNvPr id="5" name="Slide Number Placeholder 4">
            <a:extLst>
              <a:ext uri="{FF2B5EF4-FFF2-40B4-BE49-F238E27FC236}">
                <a16:creationId xmlns:a16="http://schemas.microsoft.com/office/drawing/2014/main" id="{5BD773C7-E16E-8E46-A452-B8AF01065394}"/>
              </a:ext>
            </a:extLst>
          </p:cNvPr>
          <p:cNvSpPr>
            <a:spLocks noGrp="1"/>
          </p:cNvSpPr>
          <p:nvPr>
            <p:ph type="sldNum" sz="quarter" idx="12"/>
          </p:nvPr>
        </p:nvSpPr>
        <p:spPr/>
        <p:txBody>
          <a:bodyPr/>
          <a:lstStyle/>
          <a:p>
            <a:fld id="{28712F75-E67D-3F4E-9BFB-3CCB81420A82}" type="slidenum">
              <a:rPr lang="en-US" smtClean="0"/>
              <a:t>9</a:t>
            </a:fld>
            <a:endParaRPr lang="en-US"/>
          </a:p>
        </p:txBody>
      </p:sp>
    </p:spTree>
    <p:extLst>
      <p:ext uri="{BB962C8B-B14F-4D97-AF65-F5344CB8AC3E}">
        <p14:creationId xmlns:p14="http://schemas.microsoft.com/office/powerpoint/2010/main" val="11153298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59185</TotalTime>
  <Words>4726</Words>
  <Application>Microsoft Macintosh PowerPoint</Application>
  <PresentationFormat>Widescreen</PresentationFormat>
  <Paragraphs>825</Paragraphs>
  <Slides>56</Slides>
  <Notes>52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56</vt:i4>
      </vt:variant>
    </vt:vector>
  </HeadingPairs>
  <TitlesOfParts>
    <vt:vector size="70" baseType="lpstr">
      <vt:lpstr>等线</vt:lpstr>
      <vt:lpstr>宋体</vt:lpstr>
      <vt:lpstr>Apple Symbols</vt:lpstr>
      <vt:lpstr>Arial</vt:lpstr>
      <vt:lpstr>Calibri</vt:lpstr>
      <vt:lpstr>Calibri Light</vt:lpstr>
      <vt:lpstr>Georgia</vt:lpstr>
      <vt:lpstr>Georgia Regular</vt:lpstr>
      <vt:lpstr>Mangal</vt:lpstr>
      <vt:lpstr>Tahoma</vt:lpstr>
      <vt:lpstr>Times New Roman</vt:lpstr>
      <vt:lpstr>Wingdings</vt:lpstr>
      <vt:lpstr>Office Theme</vt:lpstr>
      <vt:lpstr>Custom Design</vt:lpstr>
      <vt:lpstr>PowerPoint Presentation</vt:lpstr>
      <vt:lpstr>Outline</vt:lpstr>
      <vt:lpstr>Embedded Computer Vision</vt:lpstr>
      <vt:lpstr>Goals for Embedded CV</vt:lpstr>
      <vt:lpstr>How to improve accuracy and efficiency? </vt:lpstr>
      <vt:lpstr>ConvNet Design</vt:lpstr>
      <vt:lpstr>Hardware Design</vt:lpstr>
      <vt:lpstr>Can we close this gap?</vt:lpstr>
      <vt:lpstr>Outline</vt:lpstr>
      <vt:lpstr>ConvNet Design Strategies</vt:lpstr>
      <vt:lpstr>CNN Strategy 1: Use efficient models </vt:lpstr>
      <vt:lpstr>ShuffleNetV2 </vt:lpstr>
      <vt:lpstr>CNN Strategy 2: Simplify operators </vt:lpstr>
      <vt:lpstr>CNN Strategy 2: Simplify operators</vt:lpstr>
      <vt:lpstr>The Shift Operation</vt:lpstr>
      <vt:lpstr>The Shift Operation</vt:lpstr>
      <vt:lpstr>Replace 3 x 3 Conv</vt:lpstr>
      <vt:lpstr>Replace 3 x 3 DW Conv</vt:lpstr>
      <vt:lpstr>Strategy 2: Concatenative Connection</vt:lpstr>
      <vt:lpstr>Strategy 2: Use hw-friendly operators</vt:lpstr>
      <vt:lpstr>Strategy 2: Use hw-friendly operators</vt:lpstr>
      <vt:lpstr>Strategy 2: Use hw-friendly operators</vt:lpstr>
      <vt:lpstr>Strategy 2: Use hw-friendly operators</vt:lpstr>
      <vt:lpstr>Strategy 2: Use hw-friendly operators</vt:lpstr>
      <vt:lpstr>Strategy 2: Use hw-friendly operators</vt:lpstr>
      <vt:lpstr>Strategy 2: Use hw-friendly operators</vt:lpstr>
      <vt:lpstr>Strategy 2: Use hw-friendly operators</vt:lpstr>
      <vt:lpstr>ShuffleNetV2 -&gt; DiracDeltaNet</vt:lpstr>
      <vt:lpstr>CNN Strategy 3: Quantize </vt:lpstr>
      <vt:lpstr>Outline</vt:lpstr>
      <vt:lpstr>Can we close this gap?</vt:lpstr>
      <vt:lpstr>Hardware Design Strategies</vt:lpstr>
      <vt:lpstr>HW Strategy 1:  Specialize conv engine</vt:lpstr>
      <vt:lpstr>Strategy 2: Use dataflow architecture</vt:lpstr>
      <vt:lpstr>Strategy 2: Use dataflow architecture</vt:lpstr>
      <vt:lpstr>Strategy 2: Use dataflow architecture</vt:lpstr>
      <vt:lpstr>Strategy 2: Use dataflow architecture</vt:lpstr>
      <vt:lpstr>Strategy 2: Use dataflow architecture</vt:lpstr>
      <vt:lpstr>Strategy 3: Merge layers</vt:lpstr>
      <vt:lpstr>Synetgy Architecture Overview</vt:lpstr>
      <vt:lpstr>Execution Model</vt:lpstr>
      <vt:lpstr>Execution Model</vt:lpstr>
      <vt:lpstr>PowerPoint Presentation</vt:lpstr>
      <vt:lpstr>PowerPoint Presentation</vt:lpstr>
      <vt:lpstr>PowerPoint Presentation</vt:lpstr>
      <vt:lpstr>PowerPoint Presentation</vt:lpstr>
      <vt:lpstr>Outline</vt:lpstr>
      <vt:lpstr>Experimental Setup</vt:lpstr>
      <vt:lpstr>Resource Usage</vt:lpstr>
      <vt:lpstr>Comparison with Previous Work</vt:lpstr>
      <vt:lpstr>Batch Size</vt:lpstr>
      <vt:lpstr>Outline</vt:lpstr>
      <vt:lpstr>Can we perform co-design to close this gap?</vt:lpstr>
      <vt:lpstr>Future Work</vt:lpstr>
      <vt:lpstr>PowerPoint Presentation</vt:lpstr>
      <vt:lpstr>Backup Slides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Neural Nets are Beautiful</dc:title>
  <dc:creator>Kurt Keutzer</dc:creator>
  <cp:lastModifiedBy>Microsoft Office User</cp:lastModifiedBy>
  <cp:revision>1961</cp:revision>
  <cp:lastPrinted>2018-06-07T22:10:40Z</cp:lastPrinted>
  <dcterms:created xsi:type="dcterms:W3CDTF">2016-10-13T06:08:29Z</dcterms:created>
  <dcterms:modified xsi:type="dcterms:W3CDTF">2019-02-27T16:27:30Z</dcterms:modified>
</cp:coreProperties>
</file>